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4"/>
  </p:sldMasterIdLst>
  <p:notesMasterIdLst>
    <p:notesMasterId r:id="rId34"/>
  </p:notesMasterIdLst>
  <p:sldIdLst>
    <p:sldId id="335" r:id="rId5"/>
    <p:sldId id="351" r:id="rId6"/>
    <p:sldId id="343" r:id="rId7"/>
    <p:sldId id="354" r:id="rId8"/>
    <p:sldId id="357" r:id="rId9"/>
    <p:sldId id="347" r:id="rId10"/>
    <p:sldId id="321" r:id="rId11"/>
    <p:sldId id="359" r:id="rId12"/>
    <p:sldId id="360" r:id="rId13"/>
    <p:sldId id="361" r:id="rId14"/>
    <p:sldId id="344" r:id="rId15"/>
    <p:sldId id="362" r:id="rId16"/>
    <p:sldId id="356" r:id="rId17"/>
    <p:sldId id="363" r:id="rId18"/>
    <p:sldId id="364" r:id="rId19"/>
    <p:sldId id="367" r:id="rId20"/>
    <p:sldId id="368" r:id="rId21"/>
    <p:sldId id="365" r:id="rId22"/>
    <p:sldId id="369" r:id="rId23"/>
    <p:sldId id="370" r:id="rId24"/>
    <p:sldId id="371" r:id="rId25"/>
    <p:sldId id="372" r:id="rId26"/>
    <p:sldId id="373" r:id="rId27"/>
    <p:sldId id="374" r:id="rId28"/>
    <p:sldId id="375" r:id="rId29"/>
    <p:sldId id="376" r:id="rId30"/>
    <p:sldId id="377" r:id="rId31"/>
    <p:sldId id="358" r:id="rId32"/>
    <p:sldId id="3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380" autoAdjust="0"/>
  </p:normalViewPr>
  <p:slideViewPr>
    <p:cSldViewPr snapToGrid="0">
      <p:cViewPr varScale="1">
        <p:scale>
          <a:sx n="60" d="100"/>
          <a:sy n="60" d="100"/>
        </p:scale>
        <p:origin x="2550" y="282"/>
      </p:cViewPr>
      <p:guideLst>
        <p:guide orient="horz" pos="3672"/>
        <p:guide pos="3840"/>
      </p:guideLst>
    </p:cSldViewPr>
  </p:slideViewPr>
  <p:outlineViewPr>
    <p:cViewPr>
      <p:scale>
        <a:sx n="33" d="100"/>
        <a:sy n="33" d="100"/>
      </p:scale>
      <p:origin x="0" y="-10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54B60-8846-4774-99BC-8E7044415BBA}"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1AA8D3B-B36E-4627-A399-6F6BFEA9E608}">
      <dgm:prSet/>
      <dgm:spPr/>
      <dgm:t>
        <a:bodyPr/>
        <a:lstStyle/>
        <a:p>
          <a:r>
            <a:rPr lang="en-US" b="1" dirty="0"/>
            <a:t>How has Lyme disease changed over the past several decades in the United States?</a:t>
          </a:r>
        </a:p>
      </dgm:t>
    </dgm:pt>
    <dgm:pt modelId="{2842FD20-5D26-42BF-A9F9-88D9B0144E63}" type="parTrans" cxnId="{6DF29908-02E8-41A3-AD02-374D2C76109A}">
      <dgm:prSet/>
      <dgm:spPr/>
      <dgm:t>
        <a:bodyPr/>
        <a:lstStyle/>
        <a:p>
          <a:endParaRPr lang="en-US"/>
        </a:p>
      </dgm:t>
    </dgm:pt>
    <dgm:pt modelId="{496A66EE-3817-4CAC-BB72-9600C3EE45AD}" type="sibTrans" cxnId="{6DF29908-02E8-41A3-AD02-374D2C76109A}">
      <dgm:prSet/>
      <dgm:spPr/>
      <dgm:t>
        <a:bodyPr/>
        <a:lstStyle/>
        <a:p>
          <a:endParaRPr lang="en-US"/>
        </a:p>
      </dgm:t>
    </dgm:pt>
    <dgm:pt modelId="{5BB0DEAC-B7EC-4822-B9EF-A21729662C4E}">
      <dgm:prSet/>
      <dgm:spPr/>
      <dgm:t>
        <a:bodyPr/>
        <a:lstStyle/>
        <a:p>
          <a:r>
            <a:rPr lang="en-US" b="1" dirty="0"/>
            <a:t>Which states are most affected by Lyme disease and has that changed over time?</a:t>
          </a:r>
        </a:p>
      </dgm:t>
    </dgm:pt>
    <dgm:pt modelId="{2C56D705-E7C1-414F-9AD8-3D4E339BBD0B}" type="parTrans" cxnId="{C9343316-EFF6-427B-9680-4B3F0DCC44B2}">
      <dgm:prSet/>
      <dgm:spPr/>
      <dgm:t>
        <a:bodyPr/>
        <a:lstStyle/>
        <a:p>
          <a:endParaRPr lang="en-US"/>
        </a:p>
      </dgm:t>
    </dgm:pt>
    <dgm:pt modelId="{CE13C723-3B43-417F-81F4-6F55F3DDE62A}" type="sibTrans" cxnId="{C9343316-EFF6-427B-9680-4B3F0DCC44B2}">
      <dgm:prSet/>
      <dgm:spPr/>
      <dgm:t>
        <a:bodyPr/>
        <a:lstStyle/>
        <a:p>
          <a:endParaRPr lang="en-US"/>
        </a:p>
      </dgm:t>
    </dgm:pt>
    <dgm:pt modelId="{6E4EA1EE-C7C6-475E-AB20-1699090365A2}">
      <dgm:prSet/>
      <dgm:spPr/>
      <dgm:t>
        <a:bodyPr/>
        <a:lstStyle/>
        <a:p>
          <a:r>
            <a:rPr lang="en-US" b="1" dirty="0"/>
            <a:t>Which states have experienced the most significant increase in cases?</a:t>
          </a:r>
        </a:p>
      </dgm:t>
    </dgm:pt>
    <dgm:pt modelId="{FA3FB425-A29B-451E-B77D-192D6517ACED}" type="parTrans" cxnId="{C0E2808D-3762-48F3-8DFA-AD66D25173F5}">
      <dgm:prSet/>
      <dgm:spPr/>
      <dgm:t>
        <a:bodyPr/>
        <a:lstStyle/>
        <a:p>
          <a:endParaRPr lang="en-US"/>
        </a:p>
      </dgm:t>
    </dgm:pt>
    <dgm:pt modelId="{98E20AC8-5C40-4827-985A-CE1B64355850}" type="sibTrans" cxnId="{C0E2808D-3762-48F3-8DFA-AD66D25173F5}">
      <dgm:prSet/>
      <dgm:spPr/>
      <dgm:t>
        <a:bodyPr/>
        <a:lstStyle/>
        <a:p>
          <a:endParaRPr lang="en-US"/>
        </a:p>
      </dgm:t>
    </dgm:pt>
    <dgm:pt modelId="{656C210C-DBFE-4DA3-8D57-ECE6FFC9A06A}">
      <dgm:prSet/>
      <dgm:spPr/>
      <dgm:t>
        <a:bodyPr/>
        <a:lstStyle/>
        <a:p>
          <a:r>
            <a:rPr lang="en-US" b="1" dirty="0"/>
            <a:t>Is there a relationship between winter temperatures and case counts?</a:t>
          </a:r>
        </a:p>
      </dgm:t>
    </dgm:pt>
    <dgm:pt modelId="{D4B69B94-D258-4650-84B8-B267E3E04151}" type="parTrans" cxnId="{B8EC8798-6C68-4D1B-8805-F7B8907A9505}">
      <dgm:prSet/>
      <dgm:spPr/>
      <dgm:t>
        <a:bodyPr/>
        <a:lstStyle/>
        <a:p>
          <a:endParaRPr lang="en-US"/>
        </a:p>
      </dgm:t>
    </dgm:pt>
    <dgm:pt modelId="{18BEE4DA-151A-4573-80FA-E3310AC01E6F}" type="sibTrans" cxnId="{B8EC8798-6C68-4D1B-8805-F7B8907A9505}">
      <dgm:prSet/>
      <dgm:spPr/>
      <dgm:t>
        <a:bodyPr/>
        <a:lstStyle/>
        <a:p>
          <a:endParaRPr lang="en-US"/>
        </a:p>
      </dgm:t>
    </dgm:pt>
    <dgm:pt modelId="{3C9ED545-8DE4-4F3B-83C4-D557CB0AAA4D}">
      <dgm:prSet/>
      <dgm:spPr/>
      <dgm:t>
        <a:bodyPr/>
        <a:lstStyle/>
        <a:p>
          <a:r>
            <a:rPr lang="en-US" b="1" dirty="0"/>
            <a:t>Does adjusting for population change which states are considered most at risk?</a:t>
          </a:r>
        </a:p>
      </dgm:t>
    </dgm:pt>
    <dgm:pt modelId="{56AC383D-5622-499C-9FC5-87C438DAB0CD}" type="parTrans" cxnId="{29583EB7-E393-47E3-8992-036775BEB2D6}">
      <dgm:prSet/>
      <dgm:spPr/>
      <dgm:t>
        <a:bodyPr/>
        <a:lstStyle/>
        <a:p>
          <a:endParaRPr lang="en-US"/>
        </a:p>
      </dgm:t>
    </dgm:pt>
    <dgm:pt modelId="{3D0B4030-F6C1-4F82-A959-E8D76C569070}" type="sibTrans" cxnId="{29583EB7-E393-47E3-8992-036775BEB2D6}">
      <dgm:prSet/>
      <dgm:spPr/>
      <dgm:t>
        <a:bodyPr/>
        <a:lstStyle/>
        <a:p>
          <a:endParaRPr lang="en-US"/>
        </a:p>
      </dgm:t>
    </dgm:pt>
    <dgm:pt modelId="{A86B5EA5-3892-44DD-94E3-433233364609}">
      <dgm:prSet/>
      <dgm:spPr/>
      <dgm:t>
        <a:bodyPr/>
        <a:lstStyle/>
        <a:p>
          <a:r>
            <a:rPr lang="en-US" b="1" dirty="0"/>
            <a:t>What is the risk of Lyme disease in Tennessee and specifically, Davidson County?</a:t>
          </a:r>
        </a:p>
      </dgm:t>
    </dgm:pt>
    <dgm:pt modelId="{27E81DF4-C6E7-427C-AEC0-DE9A90EEEBDE}" type="parTrans" cxnId="{FABB7716-DC4C-4ABB-8BA5-FC7AF3331CEE}">
      <dgm:prSet/>
      <dgm:spPr/>
      <dgm:t>
        <a:bodyPr/>
        <a:lstStyle/>
        <a:p>
          <a:endParaRPr lang="en-US"/>
        </a:p>
      </dgm:t>
    </dgm:pt>
    <dgm:pt modelId="{B52F765C-9963-4BE1-B06A-521E4C7D8B83}" type="sibTrans" cxnId="{FABB7716-DC4C-4ABB-8BA5-FC7AF3331CEE}">
      <dgm:prSet/>
      <dgm:spPr/>
      <dgm:t>
        <a:bodyPr/>
        <a:lstStyle/>
        <a:p>
          <a:endParaRPr lang="en-US"/>
        </a:p>
      </dgm:t>
    </dgm:pt>
    <dgm:pt modelId="{63FC9E69-7330-4F5C-B454-8EF897B1034C}" type="pres">
      <dgm:prSet presAssocID="{37954B60-8846-4774-99BC-8E7044415BBA}" presName="vert0" presStyleCnt="0">
        <dgm:presLayoutVars>
          <dgm:dir/>
          <dgm:animOne val="branch"/>
          <dgm:animLvl val="lvl"/>
        </dgm:presLayoutVars>
      </dgm:prSet>
      <dgm:spPr/>
    </dgm:pt>
    <dgm:pt modelId="{EE5B7CAC-6536-46B2-9C7A-2BE1886BFF3B}" type="pres">
      <dgm:prSet presAssocID="{31AA8D3B-B36E-4627-A399-6F6BFEA9E608}" presName="thickLine" presStyleLbl="alignNode1" presStyleIdx="0" presStyleCnt="6"/>
      <dgm:spPr/>
    </dgm:pt>
    <dgm:pt modelId="{4D2BE97E-587D-483E-BE14-F1B6F10B0E26}" type="pres">
      <dgm:prSet presAssocID="{31AA8D3B-B36E-4627-A399-6F6BFEA9E608}" presName="horz1" presStyleCnt="0"/>
      <dgm:spPr/>
    </dgm:pt>
    <dgm:pt modelId="{4B1D762A-87B5-4056-A3F7-E67008B87798}" type="pres">
      <dgm:prSet presAssocID="{31AA8D3B-B36E-4627-A399-6F6BFEA9E608}" presName="tx1" presStyleLbl="revTx" presStyleIdx="0" presStyleCnt="6"/>
      <dgm:spPr/>
    </dgm:pt>
    <dgm:pt modelId="{4B2D3BCD-1A7A-4F3A-AF8D-75AC819DEC61}" type="pres">
      <dgm:prSet presAssocID="{31AA8D3B-B36E-4627-A399-6F6BFEA9E608}" presName="vert1" presStyleCnt="0"/>
      <dgm:spPr/>
    </dgm:pt>
    <dgm:pt modelId="{B488AEB1-17BF-475B-AD28-415E731A3E77}" type="pres">
      <dgm:prSet presAssocID="{5BB0DEAC-B7EC-4822-B9EF-A21729662C4E}" presName="thickLine" presStyleLbl="alignNode1" presStyleIdx="1" presStyleCnt="6"/>
      <dgm:spPr/>
    </dgm:pt>
    <dgm:pt modelId="{E6FC859B-0A0E-450F-A5D3-3609B8DE0D7C}" type="pres">
      <dgm:prSet presAssocID="{5BB0DEAC-B7EC-4822-B9EF-A21729662C4E}" presName="horz1" presStyleCnt="0"/>
      <dgm:spPr/>
    </dgm:pt>
    <dgm:pt modelId="{9608B681-DA7C-4C03-82C4-7F77A36B2AE0}" type="pres">
      <dgm:prSet presAssocID="{5BB0DEAC-B7EC-4822-B9EF-A21729662C4E}" presName="tx1" presStyleLbl="revTx" presStyleIdx="1" presStyleCnt="6"/>
      <dgm:spPr/>
    </dgm:pt>
    <dgm:pt modelId="{9E5BC69C-52C7-40C5-96D4-0794F16BEBFC}" type="pres">
      <dgm:prSet presAssocID="{5BB0DEAC-B7EC-4822-B9EF-A21729662C4E}" presName="vert1" presStyleCnt="0"/>
      <dgm:spPr/>
    </dgm:pt>
    <dgm:pt modelId="{E334D84D-40AA-44F0-BD13-AEBE5F2D8BC5}" type="pres">
      <dgm:prSet presAssocID="{6E4EA1EE-C7C6-475E-AB20-1699090365A2}" presName="thickLine" presStyleLbl="alignNode1" presStyleIdx="2" presStyleCnt="6"/>
      <dgm:spPr/>
    </dgm:pt>
    <dgm:pt modelId="{C101CA60-CED1-45AC-B8C4-1ECA911CB7CF}" type="pres">
      <dgm:prSet presAssocID="{6E4EA1EE-C7C6-475E-AB20-1699090365A2}" presName="horz1" presStyleCnt="0"/>
      <dgm:spPr/>
    </dgm:pt>
    <dgm:pt modelId="{87D18091-0B94-436D-837D-C66FA6A5A8E4}" type="pres">
      <dgm:prSet presAssocID="{6E4EA1EE-C7C6-475E-AB20-1699090365A2}" presName="tx1" presStyleLbl="revTx" presStyleIdx="2" presStyleCnt="6"/>
      <dgm:spPr/>
    </dgm:pt>
    <dgm:pt modelId="{C6B95EC6-CB05-4D7C-B97B-7F5E56398803}" type="pres">
      <dgm:prSet presAssocID="{6E4EA1EE-C7C6-475E-AB20-1699090365A2}" presName="vert1" presStyleCnt="0"/>
      <dgm:spPr/>
    </dgm:pt>
    <dgm:pt modelId="{2069E7C4-4FC8-48FB-8A78-2EDE46923E62}" type="pres">
      <dgm:prSet presAssocID="{656C210C-DBFE-4DA3-8D57-ECE6FFC9A06A}" presName="thickLine" presStyleLbl="alignNode1" presStyleIdx="3" presStyleCnt="6"/>
      <dgm:spPr/>
    </dgm:pt>
    <dgm:pt modelId="{B08C59F7-01A9-4390-97C8-F32F0ACE5F60}" type="pres">
      <dgm:prSet presAssocID="{656C210C-DBFE-4DA3-8D57-ECE6FFC9A06A}" presName="horz1" presStyleCnt="0"/>
      <dgm:spPr/>
    </dgm:pt>
    <dgm:pt modelId="{AD198380-211F-43B3-9D54-6CBE1C39D9E2}" type="pres">
      <dgm:prSet presAssocID="{656C210C-DBFE-4DA3-8D57-ECE6FFC9A06A}" presName="tx1" presStyleLbl="revTx" presStyleIdx="3" presStyleCnt="6"/>
      <dgm:spPr/>
    </dgm:pt>
    <dgm:pt modelId="{9CC970C7-3641-4FCF-8CA2-A1F9047DD276}" type="pres">
      <dgm:prSet presAssocID="{656C210C-DBFE-4DA3-8D57-ECE6FFC9A06A}" presName="vert1" presStyleCnt="0"/>
      <dgm:spPr/>
    </dgm:pt>
    <dgm:pt modelId="{2BA23595-5742-42AA-ABAD-BF2E5E2DE04C}" type="pres">
      <dgm:prSet presAssocID="{3C9ED545-8DE4-4F3B-83C4-D557CB0AAA4D}" presName="thickLine" presStyleLbl="alignNode1" presStyleIdx="4" presStyleCnt="6"/>
      <dgm:spPr/>
    </dgm:pt>
    <dgm:pt modelId="{5ECD173A-165D-408E-A8A9-3E00C5C8533A}" type="pres">
      <dgm:prSet presAssocID="{3C9ED545-8DE4-4F3B-83C4-D557CB0AAA4D}" presName="horz1" presStyleCnt="0"/>
      <dgm:spPr/>
    </dgm:pt>
    <dgm:pt modelId="{ACC69C43-C175-449F-A4DA-6C5DFDD5EF31}" type="pres">
      <dgm:prSet presAssocID="{3C9ED545-8DE4-4F3B-83C4-D557CB0AAA4D}" presName="tx1" presStyleLbl="revTx" presStyleIdx="4" presStyleCnt="6"/>
      <dgm:spPr/>
    </dgm:pt>
    <dgm:pt modelId="{6B7D8C83-3E49-487B-B4B7-515A08D15565}" type="pres">
      <dgm:prSet presAssocID="{3C9ED545-8DE4-4F3B-83C4-D557CB0AAA4D}" presName="vert1" presStyleCnt="0"/>
      <dgm:spPr/>
    </dgm:pt>
    <dgm:pt modelId="{9F90EDDB-F9F8-4E96-B2AE-1BBD906F4A60}" type="pres">
      <dgm:prSet presAssocID="{A86B5EA5-3892-44DD-94E3-433233364609}" presName="thickLine" presStyleLbl="alignNode1" presStyleIdx="5" presStyleCnt="6"/>
      <dgm:spPr/>
    </dgm:pt>
    <dgm:pt modelId="{05B19B60-7B03-405D-B0C1-A5E88D3C1228}" type="pres">
      <dgm:prSet presAssocID="{A86B5EA5-3892-44DD-94E3-433233364609}" presName="horz1" presStyleCnt="0"/>
      <dgm:spPr/>
    </dgm:pt>
    <dgm:pt modelId="{9BACF75D-2800-419C-85EB-3A9B38405B52}" type="pres">
      <dgm:prSet presAssocID="{A86B5EA5-3892-44DD-94E3-433233364609}" presName="tx1" presStyleLbl="revTx" presStyleIdx="5" presStyleCnt="6"/>
      <dgm:spPr/>
    </dgm:pt>
    <dgm:pt modelId="{57573C61-CAF4-4E78-9812-A77F7C9A21E5}" type="pres">
      <dgm:prSet presAssocID="{A86B5EA5-3892-44DD-94E3-433233364609}" presName="vert1" presStyleCnt="0"/>
      <dgm:spPr/>
    </dgm:pt>
  </dgm:ptLst>
  <dgm:cxnLst>
    <dgm:cxn modelId="{6DF29908-02E8-41A3-AD02-374D2C76109A}" srcId="{37954B60-8846-4774-99BC-8E7044415BBA}" destId="{31AA8D3B-B36E-4627-A399-6F6BFEA9E608}" srcOrd="0" destOrd="0" parTransId="{2842FD20-5D26-42BF-A9F9-88D9B0144E63}" sibTransId="{496A66EE-3817-4CAC-BB72-9600C3EE45AD}"/>
    <dgm:cxn modelId="{D4974C0F-14B6-48F6-B87D-2928C2B8BDF2}" type="presOf" srcId="{5BB0DEAC-B7EC-4822-B9EF-A21729662C4E}" destId="{9608B681-DA7C-4C03-82C4-7F77A36B2AE0}" srcOrd="0" destOrd="0" presId="urn:microsoft.com/office/officeart/2008/layout/LinedList"/>
    <dgm:cxn modelId="{C9343316-EFF6-427B-9680-4B3F0DCC44B2}" srcId="{37954B60-8846-4774-99BC-8E7044415BBA}" destId="{5BB0DEAC-B7EC-4822-B9EF-A21729662C4E}" srcOrd="1" destOrd="0" parTransId="{2C56D705-E7C1-414F-9AD8-3D4E339BBD0B}" sibTransId="{CE13C723-3B43-417F-81F4-6F55F3DDE62A}"/>
    <dgm:cxn modelId="{FABB7716-DC4C-4ABB-8BA5-FC7AF3331CEE}" srcId="{37954B60-8846-4774-99BC-8E7044415BBA}" destId="{A86B5EA5-3892-44DD-94E3-433233364609}" srcOrd="5" destOrd="0" parTransId="{27E81DF4-C6E7-427C-AEC0-DE9A90EEEBDE}" sibTransId="{B52F765C-9963-4BE1-B06A-521E4C7D8B83}"/>
    <dgm:cxn modelId="{C8B11021-02D4-4238-84FB-B575F3D594B6}" type="presOf" srcId="{A86B5EA5-3892-44DD-94E3-433233364609}" destId="{9BACF75D-2800-419C-85EB-3A9B38405B52}" srcOrd="0" destOrd="0" presId="urn:microsoft.com/office/officeart/2008/layout/LinedList"/>
    <dgm:cxn modelId="{D077743F-A56D-4FED-895D-6F257F35720A}" type="presOf" srcId="{31AA8D3B-B36E-4627-A399-6F6BFEA9E608}" destId="{4B1D762A-87B5-4056-A3F7-E67008B87798}" srcOrd="0" destOrd="0" presId="urn:microsoft.com/office/officeart/2008/layout/LinedList"/>
    <dgm:cxn modelId="{C0E2808D-3762-48F3-8DFA-AD66D25173F5}" srcId="{37954B60-8846-4774-99BC-8E7044415BBA}" destId="{6E4EA1EE-C7C6-475E-AB20-1699090365A2}" srcOrd="2" destOrd="0" parTransId="{FA3FB425-A29B-451E-B77D-192D6517ACED}" sibTransId="{98E20AC8-5C40-4827-985A-CE1B64355850}"/>
    <dgm:cxn modelId="{B8EC8798-6C68-4D1B-8805-F7B8907A9505}" srcId="{37954B60-8846-4774-99BC-8E7044415BBA}" destId="{656C210C-DBFE-4DA3-8D57-ECE6FFC9A06A}" srcOrd="3" destOrd="0" parTransId="{D4B69B94-D258-4650-84B8-B267E3E04151}" sibTransId="{18BEE4DA-151A-4573-80FA-E3310AC01E6F}"/>
    <dgm:cxn modelId="{3FE951A5-FC24-4857-B1D3-27BE815DD9C8}" type="presOf" srcId="{656C210C-DBFE-4DA3-8D57-ECE6FFC9A06A}" destId="{AD198380-211F-43B3-9D54-6CBE1C39D9E2}" srcOrd="0" destOrd="0" presId="urn:microsoft.com/office/officeart/2008/layout/LinedList"/>
    <dgm:cxn modelId="{B01E60AF-3F43-4290-AE88-999FFB864723}" type="presOf" srcId="{6E4EA1EE-C7C6-475E-AB20-1699090365A2}" destId="{87D18091-0B94-436D-837D-C66FA6A5A8E4}" srcOrd="0" destOrd="0" presId="urn:microsoft.com/office/officeart/2008/layout/LinedList"/>
    <dgm:cxn modelId="{56FC8DB5-DBF0-4247-8F51-A5EA81D39B62}" type="presOf" srcId="{37954B60-8846-4774-99BC-8E7044415BBA}" destId="{63FC9E69-7330-4F5C-B454-8EF897B1034C}" srcOrd="0" destOrd="0" presId="urn:microsoft.com/office/officeart/2008/layout/LinedList"/>
    <dgm:cxn modelId="{29583EB7-E393-47E3-8992-036775BEB2D6}" srcId="{37954B60-8846-4774-99BC-8E7044415BBA}" destId="{3C9ED545-8DE4-4F3B-83C4-D557CB0AAA4D}" srcOrd="4" destOrd="0" parTransId="{56AC383D-5622-499C-9FC5-87C438DAB0CD}" sibTransId="{3D0B4030-F6C1-4F82-A959-E8D76C569070}"/>
    <dgm:cxn modelId="{315461C9-5030-4FEA-9839-987C42F193F9}" type="presOf" srcId="{3C9ED545-8DE4-4F3B-83C4-D557CB0AAA4D}" destId="{ACC69C43-C175-449F-A4DA-6C5DFDD5EF31}" srcOrd="0" destOrd="0" presId="urn:microsoft.com/office/officeart/2008/layout/LinedList"/>
    <dgm:cxn modelId="{A6ECFF5B-39FA-4A13-958A-961B118D1071}" type="presParOf" srcId="{63FC9E69-7330-4F5C-B454-8EF897B1034C}" destId="{EE5B7CAC-6536-46B2-9C7A-2BE1886BFF3B}" srcOrd="0" destOrd="0" presId="urn:microsoft.com/office/officeart/2008/layout/LinedList"/>
    <dgm:cxn modelId="{5AFD790D-24AE-4394-A761-7FF0883B17F0}" type="presParOf" srcId="{63FC9E69-7330-4F5C-B454-8EF897B1034C}" destId="{4D2BE97E-587D-483E-BE14-F1B6F10B0E26}" srcOrd="1" destOrd="0" presId="urn:microsoft.com/office/officeart/2008/layout/LinedList"/>
    <dgm:cxn modelId="{E5DD5670-3F52-42DC-A15E-7BE4D6B7D030}" type="presParOf" srcId="{4D2BE97E-587D-483E-BE14-F1B6F10B0E26}" destId="{4B1D762A-87B5-4056-A3F7-E67008B87798}" srcOrd="0" destOrd="0" presId="urn:microsoft.com/office/officeart/2008/layout/LinedList"/>
    <dgm:cxn modelId="{E665B74F-1EC1-49E8-B8D1-562FBE055D4D}" type="presParOf" srcId="{4D2BE97E-587D-483E-BE14-F1B6F10B0E26}" destId="{4B2D3BCD-1A7A-4F3A-AF8D-75AC819DEC61}" srcOrd="1" destOrd="0" presId="urn:microsoft.com/office/officeart/2008/layout/LinedList"/>
    <dgm:cxn modelId="{3E7807BC-49A3-47E0-A5DF-169A22DD3AC5}" type="presParOf" srcId="{63FC9E69-7330-4F5C-B454-8EF897B1034C}" destId="{B488AEB1-17BF-475B-AD28-415E731A3E77}" srcOrd="2" destOrd="0" presId="urn:microsoft.com/office/officeart/2008/layout/LinedList"/>
    <dgm:cxn modelId="{B294C219-911D-47A1-90FB-36DB26D56B9C}" type="presParOf" srcId="{63FC9E69-7330-4F5C-B454-8EF897B1034C}" destId="{E6FC859B-0A0E-450F-A5D3-3609B8DE0D7C}" srcOrd="3" destOrd="0" presId="urn:microsoft.com/office/officeart/2008/layout/LinedList"/>
    <dgm:cxn modelId="{022DB00F-F422-4649-988F-75B8CC631D20}" type="presParOf" srcId="{E6FC859B-0A0E-450F-A5D3-3609B8DE0D7C}" destId="{9608B681-DA7C-4C03-82C4-7F77A36B2AE0}" srcOrd="0" destOrd="0" presId="urn:microsoft.com/office/officeart/2008/layout/LinedList"/>
    <dgm:cxn modelId="{717FE090-A52A-4D96-AE03-CB583BD9ADCE}" type="presParOf" srcId="{E6FC859B-0A0E-450F-A5D3-3609B8DE0D7C}" destId="{9E5BC69C-52C7-40C5-96D4-0794F16BEBFC}" srcOrd="1" destOrd="0" presId="urn:microsoft.com/office/officeart/2008/layout/LinedList"/>
    <dgm:cxn modelId="{333738B9-DD49-45BD-BFB9-D1A7A1933199}" type="presParOf" srcId="{63FC9E69-7330-4F5C-B454-8EF897B1034C}" destId="{E334D84D-40AA-44F0-BD13-AEBE5F2D8BC5}" srcOrd="4" destOrd="0" presId="urn:microsoft.com/office/officeart/2008/layout/LinedList"/>
    <dgm:cxn modelId="{FE37D68C-540B-4832-AE2E-CE47D2731EF5}" type="presParOf" srcId="{63FC9E69-7330-4F5C-B454-8EF897B1034C}" destId="{C101CA60-CED1-45AC-B8C4-1ECA911CB7CF}" srcOrd="5" destOrd="0" presId="urn:microsoft.com/office/officeart/2008/layout/LinedList"/>
    <dgm:cxn modelId="{5DB7C4E5-4243-4CF1-8E0E-C9E283B92567}" type="presParOf" srcId="{C101CA60-CED1-45AC-B8C4-1ECA911CB7CF}" destId="{87D18091-0B94-436D-837D-C66FA6A5A8E4}" srcOrd="0" destOrd="0" presId="urn:microsoft.com/office/officeart/2008/layout/LinedList"/>
    <dgm:cxn modelId="{90BA3A6E-745C-4ADC-A91B-25E637338F5A}" type="presParOf" srcId="{C101CA60-CED1-45AC-B8C4-1ECA911CB7CF}" destId="{C6B95EC6-CB05-4D7C-B97B-7F5E56398803}" srcOrd="1" destOrd="0" presId="urn:microsoft.com/office/officeart/2008/layout/LinedList"/>
    <dgm:cxn modelId="{76BC095D-EE45-4F98-8AF1-BA0A2E28FE6C}" type="presParOf" srcId="{63FC9E69-7330-4F5C-B454-8EF897B1034C}" destId="{2069E7C4-4FC8-48FB-8A78-2EDE46923E62}" srcOrd="6" destOrd="0" presId="urn:microsoft.com/office/officeart/2008/layout/LinedList"/>
    <dgm:cxn modelId="{A59E1D61-639C-4184-BE49-810D0EF67854}" type="presParOf" srcId="{63FC9E69-7330-4F5C-B454-8EF897B1034C}" destId="{B08C59F7-01A9-4390-97C8-F32F0ACE5F60}" srcOrd="7" destOrd="0" presId="urn:microsoft.com/office/officeart/2008/layout/LinedList"/>
    <dgm:cxn modelId="{101E47BE-FEB1-4E53-B941-0A0E5FDF8928}" type="presParOf" srcId="{B08C59F7-01A9-4390-97C8-F32F0ACE5F60}" destId="{AD198380-211F-43B3-9D54-6CBE1C39D9E2}" srcOrd="0" destOrd="0" presId="urn:microsoft.com/office/officeart/2008/layout/LinedList"/>
    <dgm:cxn modelId="{A2B552DE-F857-4536-906D-A5A8BD3D0D5C}" type="presParOf" srcId="{B08C59F7-01A9-4390-97C8-F32F0ACE5F60}" destId="{9CC970C7-3641-4FCF-8CA2-A1F9047DD276}" srcOrd="1" destOrd="0" presId="urn:microsoft.com/office/officeart/2008/layout/LinedList"/>
    <dgm:cxn modelId="{2639D626-D21C-485E-A460-80B70260A0CD}" type="presParOf" srcId="{63FC9E69-7330-4F5C-B454-8EF897B1034C}" destId="{2BA23595-5742-42AA-ABAD-BF2E5E2DE04C}" srcOrd="8" destOrd="0" presId="urn:microsoft.com/office/officeart/2008/layout/LinedList"/>
    <dgm:cxn modelId="{071B9628-3560-42CB-8F5B-58047ECAC911}" type="presParOf" srcId="{63FC9E69-7330-4F5C-B454-8EF897B1034C}" destId="{5ECD173A-165D-408E-A8A9-3E00C5C8533A}" srcOrd="9" destOrd="0" presId="urn:microsoft.com/office/officeart/2008/layout/LinedList"/>
    <dgm:cxn modelId="{AEC65F80-5A19-431D-A662-58603572470E}" type="presParOf" srcId="{5ECD173A-165D-408E-A8A9-3E00C5C8533A}" destId="{ACC69C43-C175-449F-A4DA-6C5DFDD5EF31}" srcOrd="0" destOrd="0" presId="urn:microsoft.com/office/officeart/2008/layout/LinedList"/>
    <dgm:cxn modelId="{95CC6139-F1E7-4CE0-BF69-15081AF53360}" type="presParOf" srcId="{5ECD173A-165D-408E-A8A9-3E00C5C8533A}" destId="{6B7D8C83-3E49-487B-B4B7-515A08D15565}" srcOrd="1" destOrd="0" presId="urn:microsoft.com/office/officeart/2008/layout/LinedList"/>
    <dgm:cxn modelId="{00112FBB-3D45-4175-94B2-FA897EC93110}" type="presParOf" srcId="{63FC9E69-7330-4F5C-B454-8EF897B1034C}" destId="{9F90EDDB-F9F8-4E96-B2AE-1BBD906F4A60}" srcOrd="10" destOrd="0" presId="urn:microsoft.com/office/officeart/2008/layout/LinedList"/>
    <dgm:cxn modelId="{E016162A-B194-47B3-A6F3-8431A48DF45A}" type="presParOf" srcId="{63FC9E69-7330-4F5C-B454-8EF897B1034C}" destId="{05B19B60-7B03-405D-B0C1-A5E88D3C1228}" srcOrd="11" destOrd="0" presId="urn:microsoft.com/office/officeart/2008/layout/LinedList"/>
    <dgm:cxn modelId="{8E7B3BD8-4E5F-490B-8BBB-3C2B4F479339}" type="presParOf" srcId="{05B19B60-7B03-405D-B0C1-A5E88D3C1228}" destId="{9BACF75D-2800-419C-85EB-3A9B38405B52}" srcOrd="0" destOrd="0" presId="urn:microsoft.com/office/officeart/2008/layout/LinedList"/>
    <dgm:cxn modelId="{77089045-CBDE-4C3D-92F8-2590DE76DFF6}" type="presParOf" srcId="{05B19B60-7B03-405D-B0C1-A5E88D3C1228}" destId="{57573C61-CAF4-4E78-9812-A77F7C9A21E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B7CAC-6536-46B2-9C7A-2BE1886BFF3B}">
      <dsp:nvSpPr>
        <dsp:cNvPr id="0" name=""/>
        <dsp:cNvSpPr/>
      </dsp:nvSpPr>
      <dsp:spPr>
        <a:xfrm>
          <a:off x="0" y="208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1D762A-87B5-4056-A3F7-E67008B87798}">
      <dsp:nvSpPr>
        <dsp:cNvPr id="0" name=""/>
        <dsp:cNvSpPr/>
      </dsp:nvSpPr>
      <dsp:spPr>
        <a:xfrm>
          <a:off x="0" y="208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How has Lyme disease changed over the past several decades in the United States?</a:t>
          </a:r>
        </a:p>
      </dsp:txBody>
      <dsp:txXfrm>
        <a:off x="0" y="2082"/>
        <a:ext cx="9791700" cy="710171"/>
      </dsp:txXfrm>
    </dsp:sp>
    <dsp:sp modelId="{B488AEB1-17BF-475B-AD28-415E731A3E77}">
      <dsp:nvSpPr>
        <dsp:cNvPr id="0" name=""/>
        <dsp:cNvSpPr/>
      </dsp:nvSpPr>
      <dsp:spPr>
        <a:xfrm>
          <a:off x="0" y="712254"/>
          <a:ext cx="9791700"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8B681-DA7C-4C03-82C4-7F77A36B2AE0}">
      <dsp:nvSpPr>
        <dsp:cNvPr id="0" name=""/>
        <dsp:cNvSpPr/>
      </dsp:nvSpPr>
      <dsp:spPr>
        <a:xfrm>
          <a:off x="0" y="712254"/>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are most affected by Lyme disease and has that changed over time?</a:t>
          </a:r>
        </a:p>
      </dsp:txBody>
      <dsp:txXfrm>
        <a:off x="0" y="712254"/>
        <a:ext cx="9791700" cy="710171"/>
      </dsp:txXfrm>
    </dsp:sp>
    <dsp:sp modelId="{E334D84D-40AA-44F0-BD13-AEBE5F2D8BC5}">
      <dsp:nvSpPr>
        <dsp:cNvPr id="0" name=""/>
        <dsp:cNvSpPr/>
      </dsp:nvSpPr>
      <dsp:spPr>
        <a:xfrm>
          <a:off x="0" y="1422426"/>
          <a:ext cx="9791700"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D18091-0B94-436D-837D-C66FA6A5A8E4}">
      <dsp:nvSpPr>
        <dsp:cNvPr id="0" name=""/>
        <dsp:cNvSpPr/>
      </dsp:nvSpPr>
      <dsp:spPr>
        <a:xfrm>
          <a:off x="0" y="1422426"/>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Which states have experienced the most significant increase in cases?</a:t>
          </a:r>
        </a:p>
      </dsp:txBody>
      <dsp:txXfrm>
        <a:off x="0" y="1422426"/>
        <a:ext cx="9791700" cy="710171"/>
      </dsp:txXfrm>
    </dsp:sp>
    <dsp:sp modelId="{2069E7C4-4FC8-48FB-8A78-2EDE46923E62}">
      <dsp:nvSpPr>
        <dsp:cNvPr id="0" name=""/>
        <dsp:cNvSpPr/>
      </dsp:nvSpPr>
      <dsp:spPr>
        <a:xfrm>
          <a:off x="0" y="2132598"/>
          <a:ext cx="9791700"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98380-211F-43B3-9D54-6CBE1C39D9E2}">
      <dsp:nvSpPr>
        <dsp:cNvPr id="0" name=""/>
        <dsp:cNvSpPr/>
      </dsp:nvSpPr>
      <dsp:spPr>
        <a:xfrm>
          <a:off x="0" y="2132598"/>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Is there a relationship between winter temperatures and case counts?</a:t>
          </a:r>
        </a:p>
      </dsp:txBody>
      <dsp:txXfrm>
        <a:off x="0" y="2132598"/>
        <a:ext cx="9791700" cy="710171"/>
      </dsp:txXfrm>
    </dsp:sp>
    <dsp:sp modelId="{2BA23595-5742-42AA-ABAD-BF2E5E2DE04C}">
      <dsp:nvSpPr>
        <dsp:cNvPr id="0" name=""/>
        <dsp:cNvSpPr/>
      </dsp:nvSpPr>
      <dsp:spPr>
        <a:xfrm>
          <a:off x="0" y="2842770"/>
          <a:ext cx="9791700"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69C43-C175-449F-A4DA-6C5DFDD5EF31}">
      <dsp:nvSpPr>
        <dsp:cNvPr id="0" name=""/>
        <dsp:cNvSpPr/>
      </dsp:nvSpPr>
      <dsp:spPr>
        <a:xfrm>
          <a:off x="0" y="2842770"/>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Does adjusting for population change which states are considered most at risk?</a:t>
          </a:r>
        </a:p>
      </dsp:txBody>
      <dsp:txXfrm>
        <a:off x="0" y="2842770"/>
        <a:ext cx="9791700" cy="710171"/>
      </dsp:txXfrm>
    </dsp:sp>
    <dsp:sp modelId="{9F90EDDB-F9F8-4E96-B2AE-1BBD906F4A60}">
      <dsp:nvSpPr>
        <dsp:cNvPr id="0" name=""/>
        <dsp:cNvSpPr/>
      </dsp:nvSpPr>
      <dsp:spPr>
        <a:xfrm>
          <a:off x="0" y="3552942"/>
          <a:ext cx="97917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ACF75D-2800-419C-85EB-3A9B38405B52}">
      <dsp:nvSpPr>
        <dsp:cNvPr id="0" name=""/>
        <dsp:cNvSpPr/>
      </dsp:nvSpPr>
      <dsp:spPr>
        <a:xfrm>
          <a:off x="0" y="3552942"/>
          <a:ext cx="9791700" cy="710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What is the risk of Lyme disease in Tennessee and specifically, Davidson County?</a:t>
          </a:r>
        </a:p>
      </dsp:txBody>
      <dsp:txXfrm>
        <a:off x="0" y="3552942"/>
        <a:ext cx="9791700" cy="71017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discuss Lyme Disease and exploring case trends, the impact of climate change, and risk levels across the United States.</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2320383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E104A-7125-9E2B-6580-F1562065F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05762-A1D7-9C10-D9C1-60E2B842F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7C4DB-C0FB-7475-CDC7-FA197250FBC4}"/>
              </a:ext>
            </a:extLst>
          </p:cNvPr>
          <p:cNvSpPr>
            <a:spLocks noGrp="1"/>
          </p:cNvSpPr>
          <p:nvPr>
            <p:ph type="body" idx="1"/>
          </p:nvPr>
        </p:nvSpPr>
        <p:spPr/>
        <p:txBody>
          <a:bodyPr/>
          <a:lstStyle/>
          <a:p>
            <a:r>
              <a:rPr lang="en-US" dirty="0"/>
              <a:t>As expected, based on where blacklegged ticks are most found- Northeastern and north-central states had the highest case counts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97FBF1A-44EA-09C2-16FD-D2E9EF6D9C2E}"/>
              </a:ext>
            </a:extLst>
          </p:cNvPr>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163285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to 2023- those same hot zones persist, but we also see more cases popping up in the Midwest and southeast.  Case counts are rising and spreading geographically.</a:t>
            </a:r>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341921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E364F-8B8D-4C56-D161-FD6096A01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A7FA2-CF94-4A56-692D-9AFBA500C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4E2A8-BD1F-37B5-B6E3-F8C9D2CEA33D}"/>
              </a:ext>
            </a:extLst>
          </p:cNvPr>
          <p:cNvSpPr>
            <a:spLocks noGrp="1"/>
          </p:cNvSpPr>
          <p:nvPr>
            <p:ph type="body" idx="1"/>
          </p:nvPr>
        </p:nvSpPr>
        <p:spPr/>
        <p:txBody>
          <a:bodyPr/>
          <a:lstStyle/>
          <a:p>
            <a:r>
              <a:rPr lang="en-US" dirty="0"/>
              <a:t>And when we look at the highest total case counts we’re seeing similar states and regions as in 2008. </a:t>
            </a:r>
          </a:p>
        </p:txBody>
      </p:sp>
      <p:sp>
        <p:nvSpPr>
          <p:cNvPr id="4" name="Slide Number Placeholder 3">
            <a:extLst>
              <a:ext uri="{FF2B5EF4-FFF2-40B4-BE49-F238E27FC236}">
                <a16:creationId xmlns:a16="http://schemas.microsoft.com/office/drawing/2014/main" id="{95FF2F38-025A-5A82-3499-559E180C7729}"/>
              </a:ext>
            </a:extLst>
          </p:cNvPr>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752288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too surprising there, but percentage growth tells a different story.  Ohio now tops the list rising from 45 cases in 2008 to over 1300 in 2023. West Virginia went from 135 to about 3200.</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386889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93A3-9E81-1CD7-937D-114C8305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0EE26-CCA2-EE75-7E28-EFBA79217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60E9A-1632-6C35-0752-1599C56701A5}"/>
              </a:ext>
            </a:extLst>
          </p:cNvPr>
          <p:cNvSpPr>
            <a:spLocks noGrp="1"/>
          </p:cNvSpPr>
          <p:nvPr>
            <p:ph type="body" idx="1"/>
          </p:nvPr>
        </p:nvSpPr>
        <p:spPr/>
        <p:txBody>
          <a:bodyPr/>
          <a:lstStyle/>
          <a:p>
            <a:r>
              <a:rPr lang="en-US" dirty="0"/>
              <a:t>When we compare total cases vs percentage change, we undoubtedly see that geographic expansion . This made me curious about what factors could be contributing to the growth in some of these states. It was at this point I began to explore how climate change may be impacting Lyme disease.</a:t>
            </a:r>
          </a:p>
          <a:p>
            <a:endParaRPr lang="en-US" dirty="0"/>
          </a:p>
        </p:txBody>
      </p:sp>
      <p:sp>
        <p:nvSpPr>
          <p:cNvPr id="4" name="Slide Number Placeholder 3">
            <a:extLst>
              <a:ext uri="{FF2B5EF4-FFF2-40B4-BE49-F238E27FC236}">
                <a16:creationId xmlns:a16="http://schemas.microsoft.com/office/drawing/2014/main" id="{3284061F-E363-F173-7BCB-C2A54BD78721}"/>
              </a:ext>
            </a:extLst>
          </p:cNvPr>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1154202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CAB9-2713-2135-2D32-3125A702F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AAD7D-6E26-0BC4-40FA-59C92ED5A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356E2-1BFD-127B-37E8-A5796137C3B1}"/>
              </a:ext>
            </a:extLst>
          </p:cNvPr>
          <p:cNvSpPr>
            <a:spLocks noGrp="1"/>
          </p:cNvSpPr>
          <p:nvPr>
            <p:ph type="body" idx="1"/>
          </p:nvPr>
        </p:nvSpPr>
        <p:spPr/>
        <p:txBody>
          <a:bodyPr/>
          <a:lstStyle/>
          <a:p>
            <a:r>
              <a:rPr lang="en-US" dirty="0"/>
              <a:t>By analyzing total cases of Lyme in the US compared to the average temperature of when those cases are reported, we see a clear positive relationship. Around the freezing point, there are hardly any cases reported, but as the weather warms up, so do the cases. This makes sense since ticks are more active during warmer temperatures- questing for hosts and potentially contracting and spreading bacteria.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A452BF8-05E0-2A58-3FFB-B6BD6584E650}"/>
              </a:ext>
            </a:extLst>
          </p:cNvPr>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2209836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89694-2088-933A-FF0D-D9C6066C3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33D5D-7292-F736-A746-56A3E14A6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9F631-186F-112E-B7BD-04AF54A0D194}"/>
              </a:ext>
            </a:extLst>
          </p:cNvPr>
          <p:cNvSpPr>
            <a:spLocks noGrp="1"/>
          </p:cNvSpPr>
          <p:nvPr>
            <p:ph type="body" idx="1"/>
          </p:nvPr>
        </p:nvSpPr>
        <p:spPr/>
        <p:txBody>
          <a:bodyPr/>
          <a:lstStyle/>
          <a:p>
            <a:r>
              <a:rPr lang="en-US" dirty="0"/>
              <a:t>We know that temperatures are rising globally and from the last graph, we saw most cases occur in warmer months. I figured tick behavior and Lyme cases wouldn’t vary too much during that time, rather I was interested in how winter temperatures impact total annual cases.  I designated December, January, and February as “Winter” and calculated the average winter temperature for the US. Here we see evidence of those rising temperatures over time. </a:t>
            </a:r>
          </a:p>
        </p:txBody>
      </p:sp>
      <p:sp>
        <p:nvSpPr>
          <p:cNvPr id="4" name="Slide Number Placeholder 3">
            <a:extLst>
              <a:ext uri="{FF2B5EF4-FFF2-40B4-BE49-F238E27FC236}">
                <a16:creationId xmlns:a16="http://schemas.microsoft.com/office/drawing/2014/main" id="{F4348D16-51D1-250C-D74C-3F1EB507EB5B}"/>
              </a:ext>
            </a:extLst>
          </p:cNvPr>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2857084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3AEA0-489A-CEA6-E14D-1F21B1834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8F625-C8F6-BCFC-9029-18C69926E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CECEB-87B0-275E-A192-5F6E691691B7}"/>
              </a:ext>
            </a:extLst>
          </p:cNvPr>
          <p:cNvSpPr>
            <a:spLocks noGrp="1"/>
          </p:cNvSpPr>
          <p:nvPr>
            <p:ph type="body" idx="1"/>
          </p:nvPr>
        </p:nvSpPr>
        <p:spPr/>
        <p:txBody>
          <a:bodyPr/>
          <a:lstStyle/>
          <a:p>
            <a:r>
              <a:rPr lang="en-US" dirty="0"/>
              <a:t>I first wanted to focus on the Northeast- the region with the most Lyme cases. This graph shows that the average winter temperature is rising. </a:t>
            </a:r>
          </a:p>
        </p:txBody>
      </p:sp>
      <p:sp>
        <p:nvSpPr>
          <p:cNvPr id="4" name="Slide Number Placeholder 3">
            <a:extLst>
              <a:ext uri="{FF2B5EF4-FFF2-40B4-BE49-F238E27FC236}">
                <a16:creationId xmlns:a16="http://schemas.microsoft.com/office/drawing/2014/main" id="{8B76DFCA-B263-E59E-5AC4-38BCA629299F}"/>
              </a:ext>
            </a:extLst>
          </p:cNvPr>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791264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8E385-3F44-E443-37DB-80758910C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94B91-7486-45E3-34E4-D93110988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C21A4-E358-CAB9-C8B5-7B57DC0DB3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Comparing case counts with winter temperatures- we see only a slight correlation and I think this is because if you notice on the graph, temperatures average below freezing. Meaning tick activity has remained mostly unchanged.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81513C9E-2112-72FD-AEBA-3AF09A32D60E}"/>
              </a:ext>
            </a:extLst>
          </p:cNvPr>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728315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8C005-FD4F-EACC-4577-4D42E7154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DA6DC-5D73-7563-949C-5AC7566638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DD27E-B27E-8DA0-5735-A7AF822E12C8}"/>
              </a:ext>
            </a:extLst>
          </p:cNvPr>
          <p:cNvSpPr>
            <a:spLocks noGrp="1"/>
          </p:cNvSpPr>
          <p:nvPr>
            <p:ph type="body" idx="1"/>
          </p:nvPr>
        </p:nvSpPr>
        <p:spPr/>
        <p:txBody>
          <a:bodyPr/>
          <a:lstStyle/>
          <a:p>
            <a:r>
              <a:rPr lang="en-US" dirty="0"/>
              <a:t>I then wanted to look at a couple of those states that had the highest percentage change in cases. Here is a graph showing the change in winter temperature in Ohio. Earlier winters were below freezing, but over time they started to hover at or above it.</a:t>
            </a:r>
          </a:p>
          <a:p>
            <a:endParaRPr lang="en-US" dirty="0"/>
          </a:p>
        </p:txBody>
      </p:sp>
      <p:sp>
        <p:nvSpPr>
          <p:cNvPr id="4" name="Slide Number Placeholder 3">
            <a:extLst>
              <a:ext uri="{FF2B5EF4-FFF2-40B4-BE49-F238E27FC236}">
                <a16:creationId xmlns:a16="http://schemas.microsoft.com/office/drawing/2014/main" id="{3DC802CB-7EDE-52BA-B9FA-0D88EC874998}"/>
              </a:ext>
            </a:extLst>
          </p:cNvPr>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344254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 grew up in New York just 30 miles north of New York City. As a kid, I contracted Lyme disease twice, which we caught early, so I recovered without lasting effects. Then I moved down to Nashville in 2012 and remember being told there really wasn’t any Lyme here, though I never looked into it. This project allowed me to explore whether that claim was actually true or not.</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106551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58A67-A98B-B904-32FE-5FAA2E8EC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6745D-9463-3E4A-1CA1-8AC2CEF3E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92589-536E-CC84-D721-A431071EDB7E}"/>
              </a:ext>
            </a:extLst>
          </p:cNvPr>
          <p:cNvSpPr>
            <a:spLocks noGrp="1"/>
          </p:cNvSpPr>
          <p:nvPr>
            <p:ph type="body" idx="1"/>
          </p:nvPr>
        </p:nvSpPr>
        <p:spPr/>
        <p:txBody>
          <a:bodyPr/>
          <a:lstStyle/>
          <a:p>
            <a:r>
              <a:rPr lang="en-US" dirty="0"/>
              <a:t>This graph displays the relationship between winter temperature and case count. We see a stronger relationship here than in the Northeast-as winter temps rise, so do case counts—both trending upward over the past 15 years. </a:t>
            </a:r>
          </a:p>
        </p:txBody>
      </p:sp>
      <p:sp>
        <p:nvSpPr>
          <p:cNvPr id="4" name="Slide Number Placeholder 3">
            <a:extLst>
              <a:ext uri="{FF2B5EF4-FFF2-40B4-BE49-F238E27FC236}">
                <a16:creationId xmlns:a16="http://schemas.microsoft.com/office/drawing/2014/main" id="{BE3C219B-EA10-70FC-4CD2-C9DAE66B54DE}"/>
              </a:ext>
            </a:extLst>
          </p:cNvPr>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329646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E5446-54F7-52AA-EC09-43987304A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694B3-57E4-9A5D-16C1-9FEF42260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C1FCC-4585-A51E-C374-56CBF9D9A5F7}"/>
              </a:ext>
            </a:extLst>
          </p:cNvPr>
          <p:cNvSpPr>
            <a:spLocks noGrp="1"/>
          </p:cNvSpPr>
          <p:nvPr>
            <p:ph type="body" idx="1"/>
          </p:nvPr>
        </p:nvSpPr>
        <p:spPr/>
        <p:txBody>
          <a:bodyPr/>
          <a:lstStyle/>
          <a:p>
            <a:r>
              <a:rPr lang="en-US" dirty="0"/>
              <a:t>Following that, we’ll examine at West Virginia. Here too, average winter temperatures on the rise.</a:t>
            </a:r>
          </a:p>
        </p:txBody>
      </p:sp>
      <p:sp>
        <p:nvSpPr>
          <p:cNvPr id="4" name="Slide Number Placeholder 3">
            <a:extLst>
              <a:ext uri="{FF2B5EF4-FFF2-40B4-BE49-F238E27FC236}">
                <a16:creationId xmlns:a16="http://schemas.microsoft.com/office/drawing/2014/main" id="{094C0055-952E-974C-4282-F37F7237C4A8}"/>
              </a:ext>
            </a:extLst>
          </p:cNvPr>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3284363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EF1A-142D-8E9D-612F-35D4659F2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5CDAA-F83C-66CF-4417-BFEAEA660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56282-B7F0-210B-9958-2CD00BD7F081}"/>
              </a:ext>
            </a:extLst>
          </p:cNvPr>
          <p:cNvSpPr>
            <a:spLocks noGrp="1"/>
          </p:cNvSpPr>
          <p:nvPr>
            <p:ph type="body" idx="1"/>
          </p:nvPr>
        </p:nvSpPr>
        <p:spPr/>
        <p:txBody>
          <a:bodyPr/>
          <a:lstStyle/>
          <a:p>
            <a:r>
              <a:rPr lang="en-US" dirty="0"/>
              <a:t>And as with Ohio, we’re again seeing a positive relationship between winter temps and cases. Ticks become active above freezing, so warmer winters extend their season and potential to spread disease. Previously low-case areas may see more cases as winters warm, especially in these border states right outside of the hot zones. Historically, they have had winters hovering around freezing, but as averages rise and remain above freezing, cases may follow. Something, I think we’re already starting to see here.</a:t>
            </a:r>
          </a:p>
          <a:p>
            <a:endParaRPr lang="en-US" dirty="0"/>
          </a:p>
          <a:p>
            <a:endParaRPr lang="en-US" dirty="0"/>
          </a:p>
        </p:txBody>
      </p:sp>
      <p:sp>
        <p:nvSpPr>
          <p:cNvPr id="4" name="Slide Number Placeholder 3">
            <a:extLst>
              <a:ext uri="{FF2B5EF4-FFF2-40B4-BE49-F238E27FC236}">
                <a16:creationId xmlns:a16="http://schemas.microsoft.com/office/drawing/2014/main" id="{C3BC9B3F-5D1F-A7B7-C249-F2E5C8D99EB2}"/>
              </a:ext>
            </a:extLst>
          </p:cNvPr>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146163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E3C9F-5F36-24DE-70A9-2CB4BD4A5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F356C1-2ED8-BAAD-A351-F0CE0F939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D07DD-DB7B-5396-612C-11E6C12B43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in our analysis, we’ve been looking at trends based on case counts. The number of cases has been growing and spreading, which isn’t an encouraging trend. However, we need to take a step back and factor in population size to get a real idea of risk levels. Looking at the 2023 Incidence Rate, we see that it’s not New York or Pennsylvania, states with the highest case counts, that are most at risk, but actually Rhode Island. It has a rate of about 258 cases per 100,000 people.  New York’s is much lower at about 112. And in fact, 6 of the Top 10 states on this list are in New England- making it easily the most at risk region for contracting Lyme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B7D6E97-8C71-1987-07A6-0D510516EBD1}"/>
              </a:ext>
            </a:extLst>
          </p:cNvPr>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1966813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41285-AD75-27E7-36FD-11ECDCB0D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D8212-BF1E-52DB-3E9A-A2BA953395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9C91AB-8A89-E43F-F59D-64BAF929A34E}"/>
              </a:ext>
            </a:extLst>
          </p:cNvPr>
          <p:cNvSpPr>
            <a:spLocks noGrp="1"/>
          </p:cNvSpPr>
          <p:nvPr>
            <p:ph type="body" idx="1"/>
          </p:nvPr>
        </p:nvSpPr>
        <p:spPr/>
        <p:txBody>
          <a:bodyPr/>
          <a:lstStyle/>
          <a:p>
            <a:r>
              <a:rPr lang="en-US" dirty="0"/>
              <a:t>Fortunately, I live far away from there now, so we’ll turn our attention to Tennessee and assess Lyme risk in Davidson County. Here we see cases across the state have been fairly low since 2008. In 2023, there were only 50 cases across the entire state. </a:t>
            </a:r>
          </a:p>
        </p:txBody>
      </p:sp>
      <p:sp>
        <p:nvSpPr>
          <p:cNvPr id="4" name="Slide Number Placeholder 3">
            <a:extLst>
              <a:ext uri="{FF2B5EF4-FFF2-40B4-BE49-F238E27FC236}">
                <a16:creationId xmlns:a16="http://schemas.microsoft.com/office/drawing/2014/main" id="{2D204B70-2987-B749-0015-AB9B7000B329}"/>
              </a:ext>
            </a:extLst>
          </p:cNvPr>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263941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85045-CA27-B784-688E-9AFF6740A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9853D0-353D-81F4-19ED-CB10A075B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0CE4C-3179-72F8-C063-1B478C683C28}"/>
              </a:ext>
            </a:extLst>
          </p:cNvPr>
          <p:cNvSpPr>
            <a:spLocks noGrp="1"/>
          </p:cNvSpPr>
          <p:nvPr>
            <p:ph type="body" idx="1"/>
          </p:nvPr>
        </p:nvSpPr>
        <p:spPr/>
        <p:txBody>
          <a:bodyPr/>
          <a:lstStyle/>
          <a:p>
            <a:r>
              <a:rPr lang="en-US" dirty="0"/>
              <a:t>Those 50 cases were pretty widespread, but mostly in Middle and East TN.</a:t>
            </a:r>
          </a:p>
          <a:p>
            <a:endParaRPr lang="en-US" dirty="0"/>
          </a:p>
          <a:p>
            <a:endParaRPr lang="en-US" dirty="0"/>
          </a:p>
        </p:txBody>
      </p:sp>
      <p:sp>
        <p:nvSpPr>
          <p:cNvPr id="4" name="Slide Number Placeholder 3">
            <a:extLst>
              <a:ext uri="{FF2B5EF4-FFF2-40B4-BE49-F238E27FC236}">
                <a16:creationId xmlns:a16="http://schemas.microsoft.com/office/drawing/2014/main" id="{8D102D63-1C3A-89BA-19DB-85E64887717A}"/>
              </a:ext>
            </a:extLst>
          </p:cNvPr>
          <p:cNvSpPr>
            <a:spLocks noGrp="1"/>
          </p:cNvSpPr>
          <p:nvPr>
            <p:ph type="sldNum" sz="quarter" idx="5"/>
          </p:nvPr>
        </p:nvSpPr>
        <p:spPr/>
        <p:txBody>
          <a:bodyPr/>
          <a:lstStyle/>
          <a:p>
            <a:fld id="{A89C7E07-3C67-C64C-8DA0-0404F6303970}" type="slidenum">
              <a:rPr lang="en-US" smtClean="0"/>
              <a:t>25</a:t>
            </a:fld>
            <a:endParaRPr lang="en-US" dirty="0"/>
          </a:p>
        </p:txBody>
      </p:sp>
    </p:spTree>
    <p:extLst>
      <p:ext uri="{BB962C8B-B14F-4D97-AF65-F5344CB8AC3E}">
        <p14:creationId xmlns:p14="http://schemas.microsoft.com/office/powerpoint/2010/main" val="2386015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2E5E0-2154-77E3-4055-B8B391910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E1148D-38F0-0344-FCE8-BD6CB37C0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D0E9D7-86A6-51F3-21E8-7B6D618FDAE5}"/>
              </a:ext>
            </a:extLst>
          </p:cNvPr>
          <p:cNvSpPr>
            <a:spLocks noGrp="1"/>
          </p:cNvSpPr>
          <p:nvPr>
            <p:ph type="body" idx="1"/>
          </p:nvPr>
        </p:nvSpPr>
        <p:spPr/>
        <p:txBody>
          <a:bodyPr/>
          <a:lstStyle/>
          <a:p>
            <a:r>
              <a:rPr lang="en-US" dirty="0"/>
              <a:t>When we factor in population size, all of the counties with the highest incidence rates are in the northeast corner of the state. Johnson County with the highest rate of about 22 cases per 100,000. However, it’s important to note that it only had 4 total cases reported.  We also notice that Davidson county has fallen off the map. </a:t>
            </a:r>
          </a:p>
          <a:p>
            <a:endParaRPr lang="en-US" dirty="0"/>
          </a:p>
        </p:txBody>
      </p:sp>
      <p:sp>
        <p:nvSpPr>
          <p:cNvPr id="4" name="Slide Number Placeholder 3">
            <a:extLst>
              <a:ext uri="{FF2B5EF4-FFF2-40B4-BE49-F238E27FC236}">
                <a16:creationId xmlns:a16="http://schemas.microsoft.com/office/drawing/2014/main" id="{FAB6FCA0-D599-E504-0A76-9C4316FF2146}"/>
              </a:ext>
            </a:extLst>
          </p:cNvPr>
          <p:cNvSpPr>
            <a:spLocks noGrp="1"/>
          </p:cNvSpPr>
          <p:nvPr>
            <p:ph type="sldNum" sz="quarter" idx="5"/>
          </p:nvPr>
        </p:nvSpPr>
        <p:spPr/>
        <p:txBody>
          <a:bodyPr/>
          <a:lstStyle/>
          <a:p>
            <a:fld id="{A89C7E07-3C67-C64C-8DA0-0404F6303970}" type="slidenum">
              <a:rPr lang="en-US" smtClean="0"/>
              <a:t>26</a:t>
            </a:fld>
            <a:endParaRPr lang="en-US" dirty="0"/>
          </a:p>
        </p:txBody>
      </p:sp>
    </p:spTree>
    <p:extLst>
      <p:ext uri="{BB962C8B-B14F-4D97-AF65-F5344CB8AC3E}">
        <p14:creationId xmlns:p14="http://schemas.microsoft.com/office/powerpoint/2010/main" val="1104463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51E62-B103-CEDE-8D58-62955C88E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50540-0D46-352B-D814-88F102ED2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BDEC7-A49F-0355-F6BE-0ED00F440A48}"/>
              </a:ext>
            </a:extLst>
          </p:cNvPr>
          <p:cNvSpPr>
            <a:spLocks noGrp="1"/>
          </p:cNvSpPr>
          <p:nvPr>
            <p:ph type="body" idx="1"/>
          </p:nvPr>
        </p:nvSpPr>
        <p:spPr/>
        <p:txBody>
          <a:bodyPr/>
          <a:lstStyle/>
          <a:p>
            <a:r>
              <a:rPr lang="en-US" dirty="0"/>
              <a:t>For a county with over 700,000 residents, there have been very few reported cases of Lyme. Only 3 cases in 2023, which calculates to a rate of .42 cases per 100,000 people. That’s extremely low- almost non existent, and a big relief! I feel fairly confident that I’m not going to contract Lyme here in town at the moment, but as we saw Lyme is spreading and we may see more local cases here in the future.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D483CB1-56D7-7F5B-084D-E7B10EF7CCCF}"/>
              </a:ext>
            </a:extLst>
          </p:cNvPr>
          <p:cNvSpPr>
            <a:spLocks noGrp="1"/>
          </p:cNvSpPr>
          <p:nvPr>
            <p:ph type="sldNum" sz="quarter" idx="5"/>
          </p:nvPr>
        </p:nvSpPr>
        <p:spPr/>
        <p:txBody>
          <a:bodyPr/>
          <a:lstStyle/>
          <a:p>
            <a:fld id="{A89C7E07-3C67-C64C-8DA0-0404F6303970}" type="slidenum">
              <a:rPr lang="en-US" smtClean="0"/>
              <a:t>27</a:t>
            </a:fld>
            <a:endParaRPr lang="en-US" dirty="0"/>
          </a:p>
        </p:txBody>
      </p:sp>
    </p:spTree>
    <p:extLst>
      <p:ext uri="{BB962C8B-B14F-4D97-AF65-F5344CB8AC3E}">
        <p14:creationId xmlns:p14="http://schemas.microsoft.com/office/powerpoint/2010/main" val="247982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this analysis, I have learned that climate change is just one piece of the puzzle. There are many variables when it comes to Lyme disease- all worth exploration when evaluating the risk it poses to humans.</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dirty="0"/>
          </a:p>
        </p:txBody>
      </p:sp>
    </p:spTree>
    <p:extLst>
      <p:ext uri="{BB962C8B-B14F-4D97-AF65-F5344CB8AC3E}">
        <p14:creationId xmlns:p14="http://schemas.microsoft.com/office/powerpoint/2010/main" val="2410718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now, I just want to thank you for your time. And if you leave here only remembering one thing - don’t forget to check yourself for ticks!</a:t>
            </a:r>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dirty="0"/>
          </a:p>
        </p:txBody>
      </p:sp>
    </p:spTree>
    <p:extLst>
      <p:ext uri="{BB962C8B-B14F-4D97-AF65-F5344CB8AC3E}">
        <p14:creationId xmlns:p14="http://schemas.microsoft.com/office/powerpoint/2010/main" val="1478674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 focused on questions like how Lyme disease has evolved over time, what areas of the country are most affected, what effect (if any) has climate change had on cases, and my risk here in Nashville. </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121288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I used three main data sources:</a:t>
            </a:r>
          </a:p>
          <a:p>
            <a:endParaRPr lang="en-US" dirty="0"/>
          </a:p>
          <a:p>
            <a:pPr marL="171450" indent="-171450">
              <a:buFont typeface="Arial" panose="020B0604020202020204" pitchFamily="34" charset="0"/>
              <a:buChar char="•"/>
            </a:pPr>
            <a:r>
              <a:rPr lang="en-US" dirty="0"/>
              <a:t>The CDC</a:t>
            </a:r>
          </a:p>
          <a:p>
            <a:pPr marL="171450" indent="-171450">
              <a:buFont typeface="Arial" panose="020B0604020202020204" pitchFamily="34" charset="0"/>
              <a:buChar char="•"/>
            </a:pPr>
            <a:r>
              <a:rPr lang="en-US" dirty="0"/>
              <a:t>The National Centers for Environmental Information</a:t>
            </a:r>
          </a:p>
          <a:p>
            <a:pPr marL="171450" indent="-171450">
              <a:buFont typeface="Arial" panose="020B0604020202020204" pitchFamily="34" charset="0"/>
              <a:buChar char="•"/>
            </a:pPr>
            <a:r>
              <a:rPr lang="en-US" dirty="0"/>
              <a:t>And the US Census Bureau</a:t>
            </a:r>
          </a:p>
          <a:p>
            <a:pPr marL="171450" indent="-171450">
              <a:buFont typeface="Arial" panose="020B0604020202020204" pitchFamily="34" charset="0"/>
              <a:buChar char="•"/>
            </a:pPr>
            <a:endParaRPr lang="en-US" dirty="0"/>
          </a:p>
          <a:p>
            <a:r>
              <a:rPr lang="en-US" dirty="0"/>
              <a:t>A quick note on the CDC case count data. Although there is federal guidance, policies and surveillance practices vary by state, leading to data limitations. The analysis presented here uses the officially reported surveillance data, which is just one method of tracking Lyme. Other methods suggest the actual number of cases may be significantly higher.</a:t>
            </a:r>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181842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a brief overview of Lyme disease. Lyme is a bacterial infection spread to humans via blacklegged tick bites. </a:t>
            </a:r>
            <a:r>
              <a:rPr lang="en-US" sz="1200" kern="1200" dirty="0">
                <a:solidFill>
                  <a:schemeClr val="tx1"/>
                </a:solidFill>
                <a:effectLst/>
                <a:latin typeface="+mn-lt"/>
                <a:ea typeface="+mn-ea"/>
                <a:cs typeface="+mn-cs"/>
              </a:rPr>
              <a:t>S</a:t>
            </a:r>
            <a:r>
              <a:rPr lang="en-US" dirty="0"/>
              <a:t>ymptoms can include fever, headache, fatigue, and a characteristic skin rash. Lyme is highly treatable with antibiotics, even in most later-stage cases. However, untreated infection could spread to the joints, the heart, and the nervous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425054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also important to understand a little bit about the ticks responsible for transmitting the bacteria that causes Lyme disease. Blacklegged ticks are most commonly found in forested areas of the Northeast, north-central, and mid-Atlantic states, with smaller populations along the Pacific Coast. They live 2–3 years and go through four life stages.</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514396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Ticks require a blood meal to transition between life stages or produce eggs. It’s during these blood meals the ticks can become infected from animals such as mice. They can then infect future hosts. They go dormant in freezing temperatures and are most active when it's warm.</a:t>
            </a:r>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137339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C0B36-2605-E68D-CC87-3C1B7BE77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13A77-057A-764F-4087-F3544A29F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B06C8-D828-AC85-FEBF-6A13641F9E1C}"/>
              </a:ext>
            </a:extLst>
          </p:cNvPr>
          <p:cNvSpPr>
            <a:spLocks noGrp="1"/>
          </p:cNvSpPr>
          <p:nvPr>
            <p:ph type="body" idx="1"/>
          </p:nvPr>
        </p:nvSpPr>
        <p:spPr/>
        <p:txBody>
          <a:bodyPr/>
          <a:lstStyle/>
          <a:p>
            <a:r>
              <a:rPr lang="en-US" dirty="0"/>
              <a:t>Let’s turn our attention to  case trends across the country. Here we see the total number of cases in the US from 1996 to 2023. The dashed lines are years that the case definition for Lyme disease was modified and the red dashed line in 2020 represents COVID. Around this time we see a dip in reported cases, likely due to underreporting from the strained healthcare system. We see case numbers rise again in 2022. This could be due to the reporting behaviors normalizing after a couple of years of COVID as well as a rule change that made it easier for some states to report cases of Lyme. 2023 saw a jump up to about 89,000 cases.</a:t>
            </a:r>
          </a:p>
        </p:txBody>
      </p:sp>
      <p:sp>
        <p:nvSpPr>
          <p:cNvPr id="4" name="Slide Number Placeholder 3">
            <a:extLst>
              <a:ext uri="{FF2B5EF4-FFF2-40B4-BE49-F238E27FC236}">
                <a16:creationId xmlns:a16="http://schemas.microsoft.com/office/drawing/2014/main" id="{E967C102-3826-C928-E500-57E5C531D551}"/>
              </a:ext>
            </a:extLst>
          </p:cNvPr>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240503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61C9-5903-2A38-9683-72E154D30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50AC8-8CEA-010B-E295-5F71C63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BF12C-3065-0B54-1AFD-F661A23031D2}"/>
              </a:ext>
            </a:extLst>
          </p:cNvPr>
          <p:cNvSpPr>
            <a:spLocks noGrp="1"/>
          </p:cNvSpPr>
          <p:nvPr>
            <p:ph type="body" idx="1"/>
          </p:nvPr>
        </p:nvSpPr>
        <p:spPr/>
        <p:txBody>
          <a:bodyPr/>
          <a:lstStyle/>
          <a:p>
            <a:r>
              <a:rPr lang="en-US" dirty="0"/>
              <a:t>We will focus on cases between 2008 and 2023 where state and county level data is most complete. One thing to mention here is that cases are reported based on county of residence, not necessarily county of exposure. This map displays case distribution by county in 2008. Although we see reported cases all across the country, there are some obvious hot zones. </a:t>
            </a:r>
          </a:p>
        </p:txBody>
      </p:sp>
      <p:sp>
        <p:nvSpPr>
          <p:cNvPr id="4" name="Slide Number Placeholder 3">
            <a:extLst>
              <a:ext uri="{FF2B5EF4-FFF2-40B4-BE49-F238E27FC236}">
                <a16:creationId xmlns:a16="http://schemas.microsoft.com/office/drawing/2014/main" id="{A40B2340-3593-8783-D002-D4F8586878C6}"/>
              </a:ext>
            </a:extLst>
          </p:cNvPr>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2114630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22187291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95038148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59317539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4267870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99284322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09045350"/>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September 3, 20XX </a:t>
            </a:r>
            <a:endParaRPr lang="en-US" dirty="0"/>
          </a:p>
        </p:txBody>
      </p:sp>
      <p:sp>
        <p:nvSpPr>
          <p:cNvPr id="4"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491931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33406706"/>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92871316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158847" cy="5824846"/>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endParaRPr lang="en-US" dirty="0"/>
          </a:p>
        </p:txBody>
      </p:sp>
    </p:spTree>
    <p:extLst>
      <p:ext uri="{BB962C8B-B14F-4D97-AF65-F5344CB8AC3E}">
        <p14:creationId xmlns:p14="http://schemas.microsoft.com/office/powerpoint/2010/main" val="954932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endParaRPr lang="en-US" dirty="0"/>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884486741"/>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18452527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endParaRPr lang="en-US" dirty="0"/>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58931858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endParaRPr lang="en-US" dirty="0"/>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0822405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endParaRPr lang="en-US" dirty="0"/>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endParaRPr lang="en-US" dirty="0"/>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237038988"/>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guide id="6" pos="6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dirty="0"/>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376295644"/>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800214720"/>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29059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8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endParaRPr lang="en-US" dirty="0"/>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83232103"/>
      </p:ext>
    </p:extLst>
  </p:cSld>
  <p:clrMapOvr>
    <a:masterClrMapping/>
  </p:clrMapOvr>
  <p:extLst>
    <p:ext uri="{DCECCB84-F9BA-43D5-87BE-67443E8EF086}">
      <p15:sldGuideLst xmlns:p15="http://schemas.microsoft.com/office/powerpoint/2012/main">
        <p15:guide id="2" pos="648">
          <p15:clr>
            <a:srgbClr val="FBAE40"/>
          </p15:clr>
        </p15:guide>
        <p15:guide id="4" orient="horz" pos="1152">
          <p15:clr>
            <a:srgbClr val="FBAE40"/>
          </p15:clr>
        </p15:guide>
        <p15:guide id="5" orient="horz" pos="14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September 3, 20XX </a:t>
            </a:r>
            <a:endParaRPr lang="en-US" dirty="0"/>
          </a:p>
        </p:txBody>
      </p:sp>
      <p:sp>
        <p:nvSpPr>
          <p:cNvPr id="5" name="Footer Placeholder 4"/>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4855642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6983997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September 3, 20XX </a:t>
            </a:r>
            <a:endParaRPr lang="en-US" dirty="0"/>
          </a:p>
        </p:txBody>
      </p:sp>
      <p:sp>
        <p:nvSpPr>
          <p:cNvPr id="8" name="Footer Placeholder 7"/>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2581833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September 3, 20XX </a:t>
            </a:r>
            <a:endParaRPr lang="en-US" dirty="0"/>
          </a:p>
        </p:txBody>
      </p:sp>
      <p:sp>
        <p:nvSpPr>
          <p:cNvPr id="5" name="Footer Placeholder 3"/>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4"/>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64098080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September 3, 20XX </a:t>
            </a:r>
            <a:endParaRPr lang="en-US" dirty="0"/>
          </a:p>
        </p:txBody>
      </p:sp>
      <p:sp>
        <p:nvSpPr>
          <p:cNvPr id="5" name="Footer Placeholder 2"/>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3"/>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38443208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September 3, 20XX </a:t>
            </a:r>
            <a:endParaRPr lang="en-US" dirty="0"/>
          </a:p>
        </p:txBody>
      </p:sp>
      <p:sp>
        <p:nvSpPr>
          <p:cNvPr id="5"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6"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656088574"/>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September 3, 20XX </a:t>
            </a:r>
            <a:endParaRPr lang="en-US" dirty="0"/>
          </a:p>
        </p:txBody>
      </p:sp>
      <p:sp>
        <p:nvSpPr>
          <p:cNvPr id="6" name="Footer Placeholder 5"/>
          <p:cNvSpPr>
            <a:spLocks noGrp="1"/>
          </p:cNvSpPr>
          <p:nvPr>
            <p:ph type="ftr" sz="quarter" idx="1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p:cNvSpPr>
            <a:spLocks noGrp="1"/>
          </p:cNvSpPr>
          <p:nvPr>
            <p:ph type="sldNum" sz="quarter" idx="1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11093546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8">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9">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0">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31">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September 3, 20XX </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solidFill>
                  <a:schemeClr val="bg1"/>
                </a:solidFill>
              </a:rPr>
              <a:t>Annual Review</a:t>
            </a:r>
            <a:endParaRPr lang="en-US" dirty="0">
              <a:solidFill>
                <a:schemeClr val="bg1"/>
              </a:solidFill>
            </a:endParaRP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404535668"/>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1" r:id="rId21"/>
    <p:sldLayoutId id="2147483832" r:id="rId22"/>
    <p:sldLayoutId id="2147483833" r:id="rId23"/>
    <p:sldLayoutId id="2147483836" r:id="rId24"/>
    <p:sldLayoutId id="2147483837" r:id="rId25"/>
    <p:sldLayoutId id="2147483838" r:id="rId26"/>
  </p:sldLayoutIdLst>
  <p:hf hd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008">
          <p15:clr>
            <a:srgbClr val="F26B43"/>
          </p15:clr>
        </p15:guide>
        <p15:guide id="2" pos="1824">
          <p15:clr>
            <a:srgbClr val="547EBF"/>
          </p15:clr>
        </p15:guide>
        <p15:guide id="3" orient="horz" pos="624">
          <p15:clr>
            <a:srgbClr val="F26B43"/>
          </p15:clr>
        </p15:guide>
        <p15:guide id="4" orient="horz" pos="3672">
          <p15:clr>
            <a:srgbClr val="F26B43"/>
          </p15:clr>
        </p15:guide>
        <p15:guide id="5" pos="3984">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png"/><Relationship Id="rId11" Type="http://schemas.openxmlformats.org/officeDocument/2006/relationships/diagramColors" Target="../diagrams/colors1.xml"/><Relationship Id="rId5" Type="http://schemas.openxmlformats.org/officeDocument/2006/relationships/image" Target="../media/image3.png"/><Relationship Id="rId10" Type="http://schemas.openxmlformats.org/officeDocument/2006/relationships/diagramQuickStyle" Target="../diagrams/quickStyle1.xml"/><Relationship Id="rId4" Type="http://schemas.openxmlformats.org/officeDocument/2006/relationships/image" Target="../media/image2.png"/><Relationship Id="rId9"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30" name="Picture 29" descr="A close up of nerve cell">
            <a:extLst>
              <a:ext uri="{FF2B5EF4-FFF2-40B4-BE49-F238E27FC236}">
                <a16:creationId xmlns:a16="http://schemas.microsoft.com/office/drawing/2014/main" id="{C21CFF56-2253-3235-230F-5D18A5B26ADB}"/>
              </a:ext>
            </a:extLst>
          </p:cNvPr>
          <p:cNvPicPr>
            <a:picLocks noChangeAspect="1"/>
          </p:cNvPicPr>
          <p:nvPr/>
        </p:nvPicPr>
        <p:blipFill>
          <a:blip r:embed="rId4">
            <a:duotone>
              <a:prstClr val="black"/>
              <a:schemeClr val="accent5">
                <a:tint val="45000"/>
                <a:satMod val="400000"/>
              </a:schemeClr>
            </a:duotone>
            <a:alphaModFix amt="25000"/>
          </a:blip>
          <a:srcRect l="9091" t="26140" b="5678"/>
          <a:stretch>
            <a:fillRect/>
          </a:stretch>
        </p:blipFill>
        <p:spPr>
          <a:xfrm>
            <a:off x="20" y="10"/>
            <a:ext cx="12191980" cy="6857990"/>
          </a:xfrm>
          <a:prstGeom prst="rect">
            <a:avLst/>
          </a:prstGeom>
        </p:spPr>
      </p:pic>
      <p:sp>
        <p:nvSpPr>
          <p:cNvPr id="9" name="Title 8">
            <a:extLst>
              <a:ext uri="{FF2B5EF4-FFF2-40B4-BE49-F238E27FC236}">
                <a16:creationId xmlns:a16="http://schemas.microsoft.com/office/drawing/2014/main" id="{9C99CF7C-AFAB-48F1-8FC3-CCCE989822A6}"/>
              </a:ext>
            </a:extLst>
          </p:cNvPr>
          <p:cNvSpPr>
            <a:spLocks noGrp="1"/>
          </p:cNvSpPr>
          <p:nvPr>
            <p:ph type="ctrTitle"/>
          </p:nvPr>
        </p:nvSpPr>
        <p:spPr>
          <a:xfrm>
            <a:off x="1154955" y="1447800"/>
            <a:ext cx="8825658" cy="3329581"/>
          </a:xfrm>
        </p:spPr>
        <p:txBody>
          <a:bodyPr vert="horz" lIns="91440" tIns="45720" rIns="91440" bIns="45720" rtlCol="0">
            <a:normAutofit/>
          </a:bodyPr>
          <a:lstStyle/>
          <a:p>
            <a:r>
              <a:rPr lang="en-US" b="1" dirty="0"/>
              <a:t>Lyme Disease:</a:t>
            </a:r>
            <a:br>
              <a:rPr lang="en-US" dirty="0"/>
            </a:br>
            <a:r>
              <a:rPr lang="en-US" sz="4000" dirty="0"/>
              <a:t>Case Trends, Climate, and Risk Across the U.S.</a:t>
            </a:r>
          </a:p>
        </p:txBody>
      </p:sp>
      <p:sp>
        <p:nvSpPr>
          <p:cNvPr id="3" name="Content Placeholder 2">
            <a:extLst>
              <a:ext uri="{FF2B5EF4-FFF2-40B4-BE49-F238E27FC236}">
                <a16:creationId xmlns:a16="http://schemas.microsoft.com/office/drawing/2014/main" id="{CA8ECC17-4660-124A-8996-54F15FD169C0}"/>
              </a:ext>
            </a:extLst>
          </p:cNvPr>
          <p:cNvSpPr>
            <a:spLocks noGrp="1"/>
          </p:cNvSpPr>
          <p:nvPr>
            <p:ph type="subTitle" idx="1"/>
          </p:nvPr>
        </p:nvSpPr>
        <p:spPr>
          <a:xfrm>
            <a:off x="1154955" y="5524632"/>
            <a:ext cx="8825658" cy="861420"/>
          </a:xfrm>
        </p:spPr>
        <p:txBody>
          <a:bodyPr vert="horz" lIns="91440" tIns="45720" rIns="91440" bIns="45720" rtlCol="0">
            <a:normAutofit/>
          </a:bodyPr>
          <a:lstStyle/>
          <a:p>
            <a:r>
              <a:rPr lang="en-US" b="1" dirty="0"/>
              <a:t>Daniel </a:t>
            </a:r>
            <a:r>
              <a:rPr lang="en-US" b="1" dirty="0" err="1"/>
              <a:t>zapata</a:t>
            </a:r>
            <a:endParaRPr lang="en-US" b="1" dirty="0"/>
          </a:p>
          <a:p>
            <a:r>
              <a:rPr lang="en-US" b="1" dirty="0"/>
              <a:t>Nashville software school</a:t>
            </a:r>
          </a:p>
        </p:txBody>
      </p:sp>
      <p:sp>
        <p:nvSpPr>
          <p:cNvPr id="39" name="Rectangle 38">
            <a:extLst>
              <a:ext uri="{FF2B5EF4-FFF2-40B4-BE49-F238E27FC236}">
                <a16:creationId xmlns:a16="http://schemas.microsoft.com/office/drawing/2014/main" id="{AC06C169-D638-4037-8007-8B00C2FC5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05473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92986-9054-1A55-357A-ABDE9F84E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EC05D-AA1A-6838-D766-7C2347D7EF69}"/>
              </a:ext>
            </a:extLst>
          </p:cNvPr>
          <p:cNvSpPr>
            <a:spLocks noGrp="1"/>
          </p:cNvSpPr>
          <p:nvPr>
            <p:ph type="title"/>
          </p:nvPr>
        </p:nvSpPr>
        <p:spPr>
          <a:xfrm>
            <a:off x="1091761" y="162132"/>
            <a:ext cx="10558956" cy="719908"/>
          </a:xfrm>
        </p:spPr>
        <p:txBody>
          <a:bodyPr/>
          <a:lstStyle/>
          <a:p>
            <a:br>
              <a:rPr lang="en-US" b="1" dirty="0"/>
            </a:br>
            <a:r>
              <a:rPr lang="en-US" b="1" dirty="0"/>
              <a:t>States with the Highest Counts in 2008</a:t>
            </a:r>
          </a:p>
        </p:txBody>
      </p:sp>
      <p:pic>
        <p:nvPicPr>
          <p:cNvPr id="5" name="Picture 4">
            <a:extLst>
              <a:ext uri="{FF2B5EF4-FFF2-40B4-BE49-F238E27FC236}">
                <a16:creationId xmlns:a16="http://schemas.microsoft.com/office/drawing/2014/main" id="{74B00089-BC89-8F54-D637-549EB9B91421}"/>
              </a:ext>
            </a:extLst>
          </p:cNvPr>
          <p:cNvPicPr>
            <a:picLocks noChangeAspect="1"/>
          </p:cNvPicPr>
          <p:nvPr/>
        </p:nvPicPr>
        <p:blipFill>
          <a:blip r:embed="rId3"/>
          <a:stretch>
            <a:fillRect/>
          </a:stretch>
        </p:blipFill>
        <p:spPr>
          <a:xfrm>
            <a:off x="1306372" y="1253499"/>
            <a:ext cx="9579255" cy="5252354"/>
          </a:xfrm>
          <a:prstGeom prst="rect">
            <a:avLst/>
          </a:prstGeom>
        </p:spPr>
      </p:pic>
    </p:spTree>
    <p:extLst>
      <p:ext uri="{BB962C8B-B14F-4D97-AF65-F5344CB8AC3E}">
        <p14:creationId xmlns:p14="http://schemas.microsoft.com/office/powerpoint/2010/main" val="423860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909795B-EB1E-6B93-1824-DF2E8DFAF929}"/>
              </a:ext>
            </a:extLst>
          </p:cNvPr>
          <p:cNvSpPr txBox="1">
            <a:spLocks/>
          </p:cNvSpPr>
          <p:nvPr/>
        </p:nvSpPr>
        <p:spPr>
          <a:xfrm>
            <a:off x="2190750" y="0"/>
            <a:ext cx="7810500" cy="645284"/>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200" b="1" dirty="0"/>
              <a:t>2023</a:t>
            </a:r>
          </a:p>
        </p:txBody>
      </p:sp>
      <p:pic>
        <p:nvPicPr>
          <p:cNvPr id="14" name="Picture 13">
            <a:extLst>
              <a:ext uri="{FF2B5EF4-FFF2-40B4-BE49-F238E27FC236}">
                <a16:creationId xmlns:a16="http://schemas.microsoft.com/office/drawing/2014/main" id="{60A2515D-7DBA-ADB4-5D69-487FA89F3B19}"/>
              </a:ext>
            </a:extLst>
          </p:cNvPr>
          <p:cNvPicPr>
            <a:picLocks noChangeAspect="1"/>
          </p:cNvPicPr>
          <p:nvPr/>
        </p:nvPicPr>
        <p:blipFill>
          <a:blip r:embed="rId3"/>
          <a:stretch>
            <a:fillRect/>
          </a:stretch>
        </p:blipFill>
        <p:spPr>
          <a:xfrm>
            <a:off x="1000584" y="935285"/>
            <a:ext cx="10190832" cy="5603464"/>
          </a:xfrm>
          <a:prstGeom prst="rect">
            <a:avLst/>
          </a:prstGeom>
        </p:spPr>
      </p:pic>
    </p:spTree>
    <p:extLst>
      <p:ext uri="{BB962C8B-B14F-4D97-AF65-F5344CB8AC3E}">
        <p14:creationId xmlns:p14="http://schemas.microsoft.com/office/powerpoint/2010/main" val="339888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CF63-1CFB-0AE2-80EB-C94E8A62CB7F}"/>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0DDBA48-D6B7-CB63-203A-CB4E92C647E0}"/>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Counts in 2023</a:t>
            </a:r>
          </a:p>
        </p:txBody>
      </p:sp>
      <p:pic>
        <p:nvPicPr>
          <p:cNvPr id="14" name="Content Placeholder 13">
            <a:extLst>
              <a:ext uri="{FF2B5EF4-FFF2-40B4-BE49-F238E27FC236}">
                <a16:creationId xmlns:a16="http://schemas.microsoft.com/office/drawing/2014/main" id="{E7EDBF68-F4BE-980C-57F6-7F8DDF956C92}"/>
              </a:ext>
            </a:extLst>
          </p:cNvPr>
          <p:cNvPicPr>
            <a:picLocks noGrp="1" noChangeAspect="1"/>
          </p:cNvPicPr>
          <p:nvPr>
            <p:ph sz="half" idx="2"/>
          </p:nvPr>
        </p:nvPicPr>
        <p:blipFill>
          <a:blip r:embed="rId3"/>
          <a:stretch>
            <a:fillRect/>
          </a:stretch>
        </p:blipFill>
        <p:spPr>
          <a:xfrm>
            <a:off x="1230394" y="993229"/>
            <a:ext cx="9992257" cy="5621728"/>
          </a:xfrm>
          <a:prstGeom prst="rect">
            <a:avLst/>
          </a:prstGeom>
        </p:spPr>
      </p:pic>
    </p:spTree>
    <p:extLst>
      <p:ext uri="{BB962C8B-B14F-4D97-AF65-F5344CB8AC3E}">
        <p14:creationId xmlns:p14="http://schemas.microsoft.com/office/powerpoint/2010/main" val="129369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988B-CDF0-FC83-DFA7-9818440F14E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3361F50E-DE57-5F18-E6F3-CA335E28D389}"/>
              </a:ext>
            </a:extLst>
          </p:cNvPr>
          <p:cNvPicPr>
            <a:picLocks noChangeAspect="1"/>
          </p:cNvPicPr>
          <p:nvPr/>
        </p:nvPicPr>
        <p:blipFill>
          <a:blip r:embed="rId3"/>
          <a:stretch>
            <a:fillRect/>
          </a:stretch>
        </p:blipFill>
        <p:spPr>
          <a:xfrm>
            <a:off x="1156444" y="930846"/>
            <a:ext cx="9879112" cy="5485574"/>
          </a:xfrm>
          <a:prstGeom prst="rect">
            <a:avLst/>
          </a:prstGeom>
        </p:spPr>
      </p:pic>
      <p:sp>
        <p:nvSpPr>
          <p:cNvPr id="21" name="Title 1">
            <a:extLst>
              <a:ext uri="{FF2B5EF4-FFF2-40B4-BE49-F238E27FC236}">
                <a16:creationId xmlns:a16="http://schemas.microsoft.com/office/drawing/2014/main" id="{9F200179-32B0-9EE9-0DED-6E273A399333}"/>
              </a:ext>
            </a:extLst>
          </p:cNvPr>
          <p:cNvSpPr txBox="1">
            <a:spLocks/>
          </p:cNvSpPr>
          <p:nvPr/>
        </p:nvSpPr>
        <p:spPr>
          <a:xfrm>
            <a:off x="1793465" y="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b="1" dirty="0"/>
              <a:t>States with the Highest % Increase</a:t>
            </a:r>
          </a:p>
        </p:txBody>
      </p:sp>
    </p:spTree>
    <p:extLst>
      <p:ext uri="{BB962C8B-B14F-4D97-AF65-F5344CB8AC3E}">
        <p14:creationId xmlns:p14="http://schemas.microsoft.com/office/powerpoint/2010/main" val="378341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074F4-EFA4-D1B2-6157-D45FBEDC9A8C}"/>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353C50E-3F6B-E7ED-F54C-0D2135AABD51}"/>
              </a:ext>
            </a:extLst>
          </p:cNvPr>
          <p:cNvSpPr/>
          <p:nvPr/>
        </p:nvSpPr>
        <p:spPr>
          <a:xfrm>
            <a:off x="1235821" y="1255490"/>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Total Cases</a:t>
            </a:r>
          </a:p>
        </p:txBody>
      </p:sp>
      <p:sp>
        <p:nvSpPr>
          <p:cNvPr id="16" name="Rectangle: Rounded Corners 15">
            <a:extLst>
              <a:ext uri="{FF2B5EF4-FFF2-40B4-BE49-F238E27FC236}">
                <a16:creationId xmlns:a16="http://schemas.microsoft.com/office/drawing/2014/main" id="{91BABFA8-2B79-D832-DC73-71D7B55BAFA0}"/>
              </a:ext>
            </a:extLst>
          </p:cNvPr>
          <p:cNvSpPr/>
          <p:nvPr/>
        </p:nvSpPr>
        <p:spPr>
          <a:xfrm>
            <a:off x="7198856" y="1255489"/>
            <a:ext cx="3468414" cy="1166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Top 10 States by </a:t>
            </a:r>
          </a:p>
          <a:p>
            <a:pPr algn="ctr"/>
            <a:r>
              <a:rPr lang="en-US" b="1" dirty="0">
                <a:solidFill>
                  <a:schemeClr val="bg1"/>
                </a:solidFill>
              </a:rPr>
              <a:t>% Change</a:t>
            </a:r>
          </a:p>
        </p:txBody>
      </p:sp>
      <p:pic>
        <p:nvPicPr>
          <p:cNvPr id="18" name="Picture 17">
            <a:extLst>
              <a:ext uri="{FF2B5EF4-FFF2-40B4-BE49-F238E27FC236}">
                <a16:creationId xmlns:a16="http://schemas.microsoft.com/office/drawing/2014/main" id="{D7028F94-8FA2-A217-0320-C882CA4E96AE}"/>
              </a:ext>
            </a:extLst>
          </p:cNvPr>
          <p:cNvPicPr>
            <a:picLocks noChangeAspect="1"/>
          </p:cNvPicPr>
          <p:nvPr/>
        </p:nvPicPr>
        <p:blipFill>
          <a:blip r:embed="rId3"/>
          <a:stretch>
            <a:fillRect/>
          </a:stretch>
        </p:blipFill>
        <p:spPr>
          <a:xfrm>
            <a:off x="6431727" y="2864800"/>
            <a:ext cx="5002672" cy="2607324"/>
          </a:xfrm>
          <a:prstGeom prst="rect">
            <a:avLst/>
          </a:prstGeom>
        </p:spPr>
      </p:pic>
      <p:pic>
        <p:nvPicPr>
          <p:cNvPr id="20" name="Picture 19">
            <a:extLst>
              <a:ext uri="{FF2B5EF4-FFF2-40B4-BE49-F238E27FC236}">
                <a16:creationId xmlns:a16="http://schemas.microsoft.com/office/drawing/2014/main" id="{A8A19E63-E628-D5A2-6CF6-B3C3A1BC67E7}"/>
              </a:ext>
            </a:extLst>
          </p:cNvPr>
          <p:cNvPicPr>
            <a:picLocks noChangeAspect="1"/>
          </p:cNvPicPr>
          <p:nvPr/>
        </p:nvPicPr>
        <p:blipFill>
          <a:blip r:embed="rId4"/>
          <a:stretch>
            <a:fillRect/>
          </a:stretch>
        </p:blipFill>
        <p:spPr>
          <a:xfrm>
            <a:off x="468692" y="2864800"/>
            <a:ext cx="5002673" cy="2620965"/>
          </a:xfrm>
          <a:prstGeom prst="rect">
            <a:avLst/>
          </a:prstGeom>
        </p:spPr>
      </p:pic>
    </p:spTree>
    <p:extLst>
      <p:ext uri="{BB962C8B-B14F-4D97-AF65-F5344CB8AC3E}">
        <p14:creationId xmlns:p14="http://schemas.microsoft.com/office/powerpoint/2010/main" val="3521423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4FACB-0A0C-219C-E12B-8530879F8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AA6FD-82F3-0877-2C6C-FFFD2B38D4AA}"/>
              </a:ext>
            </a:extLst>
          </p:cNvPr>
          <p:cNvSpPr>
            <a:spLocks noGrp="1"/>
          </p:cNvSpPr>
          <p:nvPr>
            <p:ph type="title"/>
          </p:nvPr>
        </p:nvSpPr>
        <p:spPr>
          <a:xfrm>
            <a:off x="1091761" y="210258"/>
            <a:ext cx="10558956" cy="719908"/>
          </a:xfrm>
        </p:spPr>
        <p:txBody>
          <a:bodyPr/>
          <a:lstStyle/>
          <a:p>
            <a:pPr algn="ctr"/>
            <a:br>
              <a:rPr lang="en-US" b="1" dirty="0"/>
            </a:br>
            <a:r>
              <a:rPr lang="en-US" b="1" dirty="0"/>
              <a:t>US Cases vs Average Temperature</a:t>
            </a:r>
          </a:p>
        </p:txBody>
      </p:sp>
      <p:pic>
        <p:nvPicPr>
          <p:cNvPr id="7" name="Picture 6">
            <a:extLst>
              <a:ext uri="{FF2B5EF4-FFF2-40B4-BE49-F238E27FC236}">
                <a16:creationId xmlns:a16="http://schemas.microsoft.com/office/drawing/2014/main" id="{26AA6D72-804E-92BD-654A-65C226EA8D52}"/>
              </a:ext>
            </a:extLst>
          </p:cNvPr>
          <p:cNvPicPr>
            <a:picLocks noChangeAspect="1"/>
          </p:cNvPicPr>
          <p:nvPr/>
        </p:nvPicPr>
        <p:blipFill>
          <a:blip r:embed="rId3"/>
          <a:stretch>
            <a:fillRect/>
          </a:stretch>
        </p:blipFill>
        <p:spPr>
          <a:xfrm>
            <a:off x="1873503" y="1084289"/>
            <a:ext cx="8444993" cy="5563453"/>
          </a:xfrm>
          <a:prstGeom prst="rect">
            <a:avLst/>
          </a:prstGeom>
        </p:spPr>
      </p:pic>
    </p:spTree>
    <p:extLst>
      <p:ext uri="{BB962C8B-B14F-4D97-AF65-F5344CB8AC3E}">
        <p14:creationId xmlns:p14="http://schemas.microsoft.com/office/powerpoint/2010/main" val="504997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102C2-C745-E071-17BF-2B681BBD847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E852B9F-5CDE-312F-DCA5-52A5909AC177}"/>
              </a:ext>
            </a:extLst>
          </p:cNvPr>
          <p:cNvSpPr txBox="1">
            <a:spLocks/>
          </p:cNvSpPr>
          <p:nvPr/>
        </p:nvSpPr>
        <p:spPr>
          <a:xfrm>
            <a:off x="816522" y="182429"/>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b="1" dirty="0"/>
              <a:t>US Average Winter Temperature</a:t>
            </a:r>
          </a:p>
        </p:txBody>
      </p:sp>
      <p:pic>
        <p:nvPicPr>
          <p:cNvPr id="6" name="Picture 5">
            <a:extLst>
              <a:ext uri="{FF2B5EF4-FFF2-40B4-BE49-F238E27FC236}">
                <a16:creationId xmlns:a16="http://schemas.microsoft.com/office/drawing/2014/main" id="{6B52F9A7-4CA2-CB92-BA37-43B526596DD2}"/>
              </a:ext>
            </a:extLst>
          </p:cNvPr>
          <p:cNvPicPr>
            <a:picLocks noChangeAspect="1"/>
          </p:cNvPicPr>
          <p:nvPr/>
        </p:nvPicPr>
        <p:blipFill>
          <a:blip r:embed="rId3"/>
          <a:stretch>
            <a:fillRect/>
          </a:stretch>
        </p:blipFill>
        <p:spPr>
          <a:xfrm>
            <a:off x="1557896" y="1361141"/>
            <a:ext cx="9076207" cy="4892464"/>
          </a:xfrm>
          <a:prstGeom prst="rect">
            <a:avLst/>
          </a:prstGeom>
        </p:spPr>
      </p:pic>
    </p:spTree>
    <p:extLst>
      <p:ext uri="{BB962C8B-B14F-4D97-AF65-F5344CB8AC3E}">
        <p14:creationId xmlns:p14="http://schemas.microsoft.com/office/powerpoint/2010/main" val="2901932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74E5D-93B1-C967-F25C-6E9F75BB7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25D5E-C76E-7D8C-82AD-E9F886111B94}"/>
              </a:ext>
            </a:extLst>
          </p:cNvPr>
          <p:cNvSpPr>
            <a:spLocks noGrp="1"/>
          </p:cNvSpPr>
          <p:nvPr>
            <p:ph type="title"/>
          </p:nvPr>
        </p:nvSpPr>
        <p:spPr>
          <a:xfrm>
            <a:off x="1091761" y="210258"/>
            <a:ext cx="10558956" cy="719908"/>
          </a:xfrm>
        </p:spPr>
        <p:txBody>
          <a:bodyPr/>
          <a:lstStyle/>
          <a:p>
            <a:pPr algn="ctr"/>
            <a:br>
              <a:rPr lang="en-US" b="1" dirty="0"/>
            </a:br>
            <a:r>
              <a:rPr lang="en-US" b="1" dirty="0"/>
              <a:t>Northeast Average Winter Temperature</a:t>
            </a:r>
          </a:p>
        </p:txBody>
      </p:sp>
      <p:pic>
        <p:nvPicPr>
          <p:cNvPr id="5" name="Picture 4">
            <a:extLst>
              <a:ext uri="{FF2B5EF4-FFF2-40B4-BE49-F238E27FC236}">
                <a16:creationId xmlns:a16="http://schemas.microsoft.com/office/drawing/2014/main" id="{47DCEE0F-847A-20E7-3275-3823690E0C85}"/>
              </a:ext>
            </a:extLst>
          </p:cNvPr>
          <p:cNvPicPr>
            <a:picLocks noChangeAspect="1"/>
          </p:cNvPicPr>
          <p:nvPr/>
        </p:nvPicPr>
        <p:blipFill>
          <a:blip r:embed="rId3"/>
          <a:stretch>
            <a:fillRect/>
          </a:stretch>
        </p:blipFill>
        <p:spPr>
          <a:xfrm>
            <a:off x="1523604" y="1294792"/>
            <a:ext cx="9144792" cy="4930567"/>
          </a:xfrm>
          <a:prstGeom prst="rect">
            <a:avLst/>
          </a:prstGeom>
        </p:spPr>
      </p:pic>
    </p:spTree>
    <p:extLst>
      <p:ext uri="{BB962C8B-B14F-4D97-AF65-F5344CB8AC3E}">
        <p14:creationId xmlns:p14="http://schemas.microsoft.com/office/powerpoint/2010/main" val="221412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92DB-086B-62FA-2A53-D0CE9E4CE77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EA3F766-9B54-1BBB-B573-9C1054B969C9}"/>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Northeast Cases vs. Average Winter Temperature</a:t>
            </a:r>
          </a:p>
        </p:txBody>
      </p:sp>
      <p:pic>
        <p:nvPicPr>
          <p:cNvPr id="8" name="Picture 7">
            <a:extLst>
              <a:ext uri="{FF2B5EF4-FFF2-40B4-BE49-F238E27FC236}">
                <a16:creationId xmlns:a16="http://schemas.microsoft.com/office/drawing/2014/main" id="{2B5A747D-3141-9A20-8EFA-07CA93005F30}"/>
              </a:ext>
            </a:extLst>
          </p:cNvPr>
          <p:cNvPicPr>
            <a:picLocks noChangeAspect="1"/>
          </p:cNvPicPr>
          <p:nvPr/>
        </p:nvPicPr>
        <p:blipFill>
          <a:blip r:embed="rId3"/>
          <a:stretch>
            <a:fillRect/>
          </a:stretch>
        </p:blipFill>
        <p:spPr>
          <a:xfrm>
            <a:off x="2112579" y="1070137"/>
            <a:ext cx="7821492" cy="5352553"/>
          </a:xfrm>
          <a:prstGeom prst="rect">
            <a:avLst/>
          </a:prstGeom>
        </p:spPr>
      </p:pic>
    </p:spTree>
    <p:extLst>
      <p:ext uri="{BB962C8B-B14F-4D97-AF65-F5344CB8AC3E}">
        <p14:creationId xmlns:p14="http://schemas.microsoft.com/office/powerpoint/2010/main" val="3996201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8E6E5-E403-CD80-CB0C-AD1211E3E3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0F98C-FC6A-7B36-DAC8-4EAD5B8FBD40}"/>
              </a:ext>
            </a:extLst>
          </p:cNvPr>
          <p:cNvSpPr>
            <a:spLocks noGrp="1"/>
          </p:cNvSpPr>
          <p:nvPr>
            <p:ph type="title"/>
          </p:nvPr>
        </p:nvSpPr>
        <p:spPr>
          <a:xfrm>
            <a:off x="1091761" y="210258"/>
            <a:ext cx="10558956" cy="719908"/>
          </a:xfrm>
        </p:spPr>
        <p:txBody>
          <a:bodyPr/>
          <a:lstStyle/>
          <a:p>
            <a:pPr algn="ctr"/>
            <a:br>
              <a:rPr lang="en-US" b="1" dirty="0"/>
            </a:br>
            <a:r>
              <a:rPr lang="en-US" b="1" dirty="0"/>
              <a:t>Ohio Average Winter Temperature</a:t>
            </a:r>
          </a:p>
        </p:txBody>
      </p:sp>
      <p:pic>
        <p:nvPicPr>
          <p:cNvPr id="4" name="Picture 3">
            <a:extLst>
              <a:ext uri="{FF2B5EF4-FFF2-40B4-BE49-F238E27FC236}">
                <a16:creationId xmlns:a16="http://schemas.microsoft.com/office/drawing/2014/main" id="{C8AD9A84-9FB4-6556-C976-959DDDDC4A26}"/>
              </a:ext>
            </a:extLst>
          </p:cNvPr>
          <p:cNvPicPr>
            <a:picLocks noChangeAspect="1"/>
          </p:cNvPicPr>
          <p:nvPr/>
        </p:nvPicPr>
        <p:blipFill>
          <a:blip r:embed="rId3"/>
          <a:stretch>
            <a:fillRect/>
          </a:stretch>
        </p:blipFill>
        <p:spPr>
          <a:xfrm>
            <a:off x="1725551" y="1361140"/>
            <a:ext cx="8740897" cy="4892464"/>
          </a:xfrm>
          <a:prstGeom prst="rect">
            <a:avLst/>
          </a:prstGeom>
        </p:spPr>
      </p:pic>
    </p:spTree>
    <p:extLst>
      <p:ext uri="{BB962C8B-B14F-4D97-AF65-F5344CB8AC3E}">
        <p14:creationId xmlns:p14="http://schemas.microsoft.com/office/powerpoint/2010/main" val="364310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09607A-1079-0440-B136-F827E83999C2}"/>
              </a:ext>
            </a:extLst>
          </p:cNvPr>
          <p:cNvSpPr>
            <a:spLocks noGrp="1"/>
          </p:cNvSpPr>
          <p:nvPr>
            <p:ph type="body" sz="quarter" idx="10"/>
          </p:nvPr>
        </p:nvSpPr>
        <p:spPr>
          <a:xfrm>
            <a:off x="1040894" y="2286000"/>
            <a:ext cx="6952223" cy="2904530"/>
          </a:xfrm>
        </p:spPr>
        <p:txBody>
          <a:bodyPr/>
          <a:lstStyle/>
          <a:p>
            <a:pPr>
              <a:lnSpc>
                <a:spcPct val="110000"/>
              </a:lnSpc>
            </a:pPr>
            <a:r>
              <a:rPr lang="en-US" b="1" dirty="0">
                <a:cs typeface="Calibri"/>
              </a:rPr>
              <a:t>01. Grew up in New York</a:t>
            </a:r>
            <a:endParaRPr lang="en-US" dirty="0">
              <a:cs typeface="Calibri"/>
            </a:endParaRPr>
          </a:p>
          <a:p>
            <a:pPr>
              <a:lnSpc>
                <a:spcPct val="110000"/>
              </a:lnSpc>
            </a:pPr>
            <a:r>
              <a:rPr lang="en-US" b="1" dirty="0">
                <a:cs typeface="Calibri"/>
              </a:rPr>
              <a:t>02. Spent time outdoors</a:t>
            </a:r>
            <a:endParaRPr lang="en-US" dirty="0">
              <a:cs typeface="Calibri"/>
            </a:endParaRPr>
          </a:p>
          <a:p>
            <a:pPr>
              <a:lnSpc>
                <a:spcPct val="110000"/>
              </a:lnSpc>
            </a:pPr>
            <a:r>
              <a:rPr lang="en-US" b="1" dirty="0">
                <a:cs typeface="Calibri"/>
              </a:rPr>
              <a:t>03. Road trips across the Northeast</a:t>
            </a:r>
            <a:endParaRPr lang="en-US" dirty="0">
              <a:cs typeface="Calibri"/>
            </a:endParaRPr>
          </a:p>
          <a:p>
            <a:pPr>
              <a:lnSpc>
                <a:spcPct val="110000"/>
              </a:lnSpc>
            </a:pPr>
            <a:r>
              <a:rPr lang="en-US" b="1" dirty="0">
                <a:cs typeface="Calibri"/>
              </a:rPr>
              <a:t>04. Contracted Lyme disease twice</a:t>
            </a:r>
            <a:endParaRPr lang="en-US" dirty="0">
              <a:cs typeface="Calibri"/>
            </a:endParaRPr>
          </a:p>
          <a:p>
            <a:pPr>
              <a:lnSpc>
                <a:spcPct val="110000"/>
              </a:lnSpc>
            </a:pPr>
            <a:r>
              <a:rPr lang="en-US" b="1" dirty="0">
                <a:cs typeface="Calibri"/>
              </a:rPr>
              <a:t>05. Explore risk in Nashville, TN</a:t>
            </a:r>
            <a:endParaRPr lang="en-US" dirty="0"/>
          </a:p>
          <a:p>
            <a:endParaRPr lang="en-US" dirty="0"/>
          </a:p>
        </p:txBody>
      </p:sp>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b="1" dirty="0"/>
              <a:t>Motivation</a:t>
            </a:r>
          </a:p>
        </p:txBody>
      </p:sp>
      <p:pic>
        <p:nvPicPr>
          <p:cNvPr id="1028" name="Picture 4" descr="Location of Hawthorne, New York">
            <a:extLst>
              <a:ext uri="{FF2B5EF4-FFF2-40B4-BE49-F238E27FC236}">
                <a16:creationId xmlns:a16="http://schemas.microsoft.com/office/drawing/2014/main" id="{1419C0FA-3042-EC48-B7A6-3E721B429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57" y="804040"/>
            <a:ext cx="5694943" cy="505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77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C85B-FB38-380B-6E11-39621B9C25A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8AB932F1-F9CB-710E-FC96-4DE4C3BCD975}"/>
              </a:ext>
            </a:extLst>
          </p:cNvPr>
          <p:cNvSpPr txBox="1">
            <a:spLocks/>
          </p:cNvSpPr>
          <p:nvPr/>
        </p:nvSpPr>
        <p:spPr>
          <a:xfrm>
            <a:off x="1236336" y="86782"/>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Ohio Cases vs. Average Winter Temperature</a:t>
            </a:r>
          </a:p>
        </p:txBody>
      </p:sp>
      <p:pic>
        <p:nvPicPr>
          <p:cNvPr id="3" name="Picture 2">
            <a:extLst>
              <a:ext uri="{FF2B5EF4-FFF2-40B4-BE49-F238E27FC236}">
                <a16:creationId xmlns:a16="http://schemas.microsoft.com/office/drawing/2014/main" id="{D955C887-E0BF-EDC3-A6A8-3FC13F448F3A}"/>
              </a:ext>
            </a:extLst>
          </p:cNvPr>
          <p:cNvPicPr>
            <a:picLocks noChangeAspect="1"/>
          </p:cNvPicPr>
          <p:nvPr/>
        </p:nvPicPr>
        <p:blipFill>
          <a:blip r:embed="rId3"/>
          <a:stretch>
            <a:fillRect/>
          </a:stretch>
        </p:blipFill>
        <p:spPr>
          <a:xfrm>
            <a:off x="2011326" y="1205668"/>
            <a:ext cx="8169348" cy="4922947"/>
          </a:xfrm>
          <a:prstGeom prst="rect">
            <a:avLst/>
          </a:prstGeom>
        </p:spPr>
      </p:pic>
    </p:spTree>
    <p:extLst>
      <p:ext uri="{BB962C8B-B14F-4D97-AF65-F5344CB8AC3E}">
        <p14:creationId xmlns:p14="http://schemas.microsoft.com/office/powerpoint/2010/main" val="239837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DA904-CBF0-DE1D-FAF0-01C200B85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A0AD3-9263-48F5-DE76-AE873063E668}"/>
              </a:ext>
            </a:extLst>
          </p:cNvPr>
          <p:cNvSpPr>
            <a:spLocks noGrp="1"/>
          </p:cNvSpPr>
          <p:nvPr>
            <p:ph type="title"/>
          </p:nvPr>
        </p:nvSpPr>
        <p:spPr>
          <a:xfrm>
            <a:off x="1091761" y="210258"/>
            <a:ext cx="10558956" cy="719908"/>
          </a:xfrm>
        </p:spPr>
        <p:txBody>
          <a:bodyPr/>
          <a:lstStyle/>
          <a:p>
            <a:pPr algn="ctr"/>
            <a:br>
              <a:rPr lang="en-US" b="1" dirty="0"/>
            </a:br>
            <a:r>
              <a:rPr lang="en-US" sz="4000" b="1" dirty="0"/>
              <a:t>West Virginia Average Winter Temperature</a:t>
            </a:r>
          </a:p>
        </p:txBody>
      </p:sp>
      <p:pic>
        <p:nvPicPr>
          <p:cNvPr id="5" name="Picture 4">
            <a:extLst>
              <a:ext uri="{FF2B5EF4-FFF2-40B4-BE49-F238E27FC236}">
                <a16:creationId xmlns:a16="http://schemas.microsoft.com/office/drawing/2014/main" id="{318BACF3-7EA3-C278-D3AE-60FAE446AB54}"/>
              </a:ext>
            </a:extLst>
          </p:cNvPr>
          <p:cNvPicPr>
            <a:picLocks noChangeAspect="1"/>
          </p:cNvPicPr>
          <p:nvPr/>
        </p:nvPicPr>
        <p:blipFill>
          <a:blip r:embed="rId3"/>
          <a:stretch>
            <a:fillRect/>
          </a:stretch>
        </p:blipFill>
        <p:spPr>
          <a:xfrm>
            <a:off x="1656965" y="1357854"/>
            <a:ext cx="8878069" cy="4930567"/>
          </a:xfrm>
          <a:prstGeom prst="rect">
            <a:avLst/>
          </a:prstGeom>
        </p:spPr>
      </p:pic>
    </p:spTree>
    <p:extLst>
      <p:ext uri="{BB962C8B-B14F-4D97-AF65-F5344CB8AC3E}">
        <p14:creationId xmlns:p14="http://schemas.microsoft.com/office/powerpoint/2010/main" val="178808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33345-591D-F2A1-B707-B56EA1FE3E17}"/>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0B3213A-E579-65E9-A43B-4526F071513F}"/>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b="1" dirty="0"/>
            </a:br>
            <a:r>
              <a:rPr lang="en-US" sz="3200" b="1" dirty="0"/>
              <a:t>West Virginia Cases vs. Average Winter Temperature</a:t>
            </a:r>
          </a:p>
        </p:txBody>
      </p:sp>
      <p:pic>
        <p:nvPicPr>
          <p:cNvPr id="4" name="Picture 3">
            <a:extLst>
              <a:ext uri="{FF2B5EF4-FFF2-40B4-BE49-F238E27FC236}">
                <a16:creationId xmlns:a16="http://schemas.microsoft.com/office/drawing/2014/main" id="{23CC9A7E-C968-D73F-B87C-6328F078BBEA}"/>
              </a:ext>
            </a:extLst>
          </p:cNvPr>
          <p:cNvPicPr>
            <a:picLocks noChangeAspect="1"/>
          </p:cNvPicPr>
          <p:nvPr/>
        </p:nvPicPr>
        <p:blipFill>
          <a:blip r:embed="rId3"/>
          <a:stretch>
            <a:fillRect/>
          </a:stretch>
        </p:blipFill>
        <p:spPr>
          <a:xfrm>
            <a:off x="1895112" y="1345899"/>
            <a:ext cx="8169348" cy="4922947"/>
          </a:xfrm>
          <a:prstGeom prst="rect">
            <a:avLst/>
          </a:prstGeom>
        </p:spPr>
      </p:pic>
    </p:spTree>
    <p:extLst>
      <p:ext uri="{BB962C8B-B14F-4D97-AF65-F5344CB8AC3E}">
        <p14:creationId xmlns:p14="http://schemas.microsoft.com/office/powerpoint/2010/main" val="636570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0280C-BFA8-A0C0-9B8A-4A2B2F730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A55649-11C6-8A5C-B55B-53AADDDF3175}"/>
              </a:ext>
            </a:extLst>
          </p:cNvPr>
          <p:cNvSpPr>
            <a:spLocks noGrp="1"/>
          </p:cNvSpPr>
          <p:nvPr>
            <p:ph type="title"/>
          </p:nvPr>
        </p:nvSpPr>
        <p:spPr>
          <a:xfrm>
            <a:off x="1091761" y="210258"/>
            <a:ext cx="10558956" cy="719908"/>
          </a:xfrm>
        </p:spPr>
        <p:txBody>
          <a:bodyPr/>
          <a:lstStyle/>
          <a:p>
            <a:pPr algn="ctr"/>
            <a:br>
              <a:rPr lang="en-US" b="1" dirty="0"/>
            </a:br>
            <a:r>
              <a:rPr lang="en-US" b="1" dirty="0"/>
              <a:t>Incidence Rates 2023</a:t>
            </a:r>
            <a:endParaRPr lang="en-US" sz="4000" b="1" dirty="0"/>
          </a:p>
        </p:txBody>
      </p:sp>
      <p:pic>
        <p:nvPicPr>
          <p:cNvPr id="4" name="Picture 3">
            <a:extLst>
              <a:ext uri="{FF2B5EF4-FFF2-40B4-BE49-F238E27FC236}">
                <a16:creationId xmlns:a16="http://schemas.microsoft.com/office/drawing/2014/main" id="{48AE009E-6C6E-AC46-5D25-3D4E5C4417C8}"/>
              </a:ext>
            </a:extLst>
          </p:cNvPr>
          <p:cNvPicPr>
            <a:picLocks noChangeAspect="1"/>
          </p:cNvPicPr>
          <p:nvPr/>
        </p:nvPicPr>
        <p:blipFill>
          <a:blip r:embed="rId3"/>
          <a:stretch>
            <a:fillRect/>
          </a:stretch>
        </p:blipFill>
        <p:spPr>
          <a:xfrm>
            <a:off x="1523604" y="1299127"/>
            <a:ext cx="9144792" cy="4953429"/>
          </a:xfrm>
          <a:prstGeom prst="rect">
            <a:avLst/>
          </a:prstGeom>
        </p:spPr>
      </p:pic>
    </p:spTree>
    <p:extLst>
      <p:ext uri="{BB962C8B-B14F-4D97-AF65-F5344CB8AC3E}">
        <p14:creationId xmlns:p14="http://schemas.microsoft.com/office/powerpoint/2010/main" val="202739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7C1E-B64D-2632-9899-94E64CD0FA8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6CCBC120-1A8B-1C72-AE04-7B61A3E41E39}"/>
              </a:ext>
            </a:extLst>
          </p:cNvPr>
          <p:cNvSpPr txBox="1">
            <a:spLocks/>
          </p:cNvSpPr>
          <p:nvPr/>
        </p:nvSpPr>
        <p:spPr>
          <a:xfrm>
            <a:off x="700308" y="105730"/>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Case Counts</a:t>
            </a:r>
          </a:p>
        </p:txBody>
      </p:sp>
      <p:pic>
        <p:nvPicPr>
          <p:cNvPr id="6" name="Picture 5">
            <a:extLst>
              <a:ext uri="{FF2B5EF4-FFF2-40B4-BE49-F238E27FC236}">
                <a16:creationId xmlns:a16="http://schemas.microsoft.com/office/drawing/2014/main" id="{9D793C6F-4DA3-F7E2-F2AA-8C6E0EA7E7ED}"/>
              </a:ext>
            </a:extLst>
          </p:cNvPr>
          <p:cNvPicPr>
            <a:picLocks noChangeAspect="1"/>
          </p:cNvPicPr>
          <p:nvPr/>
        </p:nvPicPr>
        <p:blipFill>
          <a:blip r:embed="rId3"/>
          <a:stretch>
            <a:fillRect/>
          </a:stretch>
        </p:blipFill>
        <p:spPr>
          <a:xfrm>
            <a:off x="1664586" y="1231206"/>
            <a:ext cx="8862828" cy="4900085"/>
          </a:xfrm>
          <a:prstGeom prst="rect">
            <a:avLst/>
          </a:prstGeom>
        </p:spPr>
      </p:pic>
    </p:spTree>
    <p:extLst>
      <p:ext uri="{BB962C8B-B14F-4D97-AF65-F5344CB8AC3E}">
        <p14:creationId xmlns:p14="http://schemas.microsoft.com/office/powerpoint/2010/main" val="174189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E9C03-D2C5-6707-3605-B184F16CB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854D9-D6BF-7FB9-B0EC-BE5454E48BF0}"/>
              </a:ext>
            </a:extLst>
          </p:cNvPr>
          <p:cNvSpPr>
            <a:spLocks noGrp="1"/>
          </p:cNvSpPr>
          <p:nvPr>
            <p:ph type="title"/>
          </p:nvPr>
        </p:nvSpPr>
        <p:spPr>
          <a:xfrm>
            <a:off x="1091761" y="210258"/>
            <a:ext cx="10558956" cy="719908"/>
          </a:xfrm>
        </p:spPr>
        <p:txBody>
          <a:bodyPr/>
          <a:lstStyle/>
          <a:p>
            <a:pPr algn="ctr"/>
            <a:br>
              <a:rPr lang="en-US" b="1" dirty="0"/>
            </a:br>
            <a:r>
              <a:rPr lang="en-US" b="1" dirty="0"/>
              <a:t>Tennessee Cases 2023</a:t>
            </a:r>
            <a:endParaRPr lang="en-US" sz="4000" b="1" dirty="0"/>
          </a:p>
        </p:txBody>
      </p:sp>
      <p:pic>
        <p:nvPicPr>
          <p:cNvPr id="5" name="Picture 4">
            <a:extLst>
              <a:ext uri="{FF2B5EF4-FFF2-40B4-BE49-F238E27FC236}">
                <a16:creationId xmlns:a16="http://schemas.microsoft.com/office/drawing/2014/main" id="{CA54B9DE-D4CE-BC36-A552-5F887D1ADD07}"/>
              </a:ext>
            </a:extLst>
          </p:cNvPr>
          <p:cNvPicPr>
            <a:picLocks noChangeAspect="1"/>
          </p:cNvPicPr>
          <p:nvPr/>
        </p:nvPicPr>
        <p:blipFill>
          <a:blip r:embed="rId3"/>
          <a:stretch>
            <a:fillRect/>
          </a:stretch>
        </p:blipFill>
        <p:spPr>
          <a:xfrm>
            <a:off x="889419" y="2286000"/>
            <a:ext cx="10413162" cy="3742434"/>
          </a:xfrm>
          <a:prstGeom prst="rect">
            <a:avLst/>
          </a:prstGeom>
        </p:spPr>
      </p:pic>
    </p:spTree>
    <p:extLst>
      <p:ext uri="{BB962C8B-B14F-4D97-AF65-F5344CB8AC3E}">
        <p14:creationId xmlns:p14="http://schemas.microsoft.com/office/powerpoint/2010/main" val="180693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8CFE1-10C0-79F7-607C-9F24D1B285F3}"/>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539C7BC-3A84-96BB-B9B0-3E053CB7DEB9}"/>
              </a:ext>
            </a:extLst>
          </p:cNvPr>
          <p:cNvSpPr txBox="1">
            <a:spLocks/>
          </p:cNvSpPr>
          <p:nvPr/>
        </p:nvSpPr>
        <p:spPr>
          <a:xfrm>
            <a:off x="684542" y="405274"/>
            <a:ext cx="10558956" cy="719908"/>
          </a:xfrm>
          <a:prstGeom prst="rect">
            <a:avLst/>
          </a:prstGeom>
        </p:spPr>
        <p:txBody>
          <a:bodyPr vert="horz" lIns="0" tIns="0" rIns="0" bIns="0" rtlCol="0" anchor="b">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b="1" dirty="0"/>
            </a:br>
            <a:r>
              <a:rPr lang="en-US" sz="3200" b="1" dirty="0"/>
              <a:t>Tennessee County Incidence Rates 2023</a:t>
            </a:r>
          </a:p>
        </p:txBody>
      </p:sp>
      <p:pic>
        <p:nvPicPr>
          <p:cNvPr id="3" name="Picture 2">
            <a:extLst>
              <a:ext uri="{FF2B5EF4-FFF2-40B4-BE49-F238E27FC236}">
                <a16:creationId xmlns:a16="http://schemas.microsoft.com/office/drawing/2014/main" id="{4C0DBA53-2AD7-B432-2D53-6B8AB9EC7D4E}"/>
              </a:ext>
            </a:extLst>
          </p:cNvPr>
          <p:cNvPicPr>
            <a:picLocks noChangeAspect="1"/>
          </p:cNvPicPr>
          <p:nvPr/>
        </p:nvPicPr>
        <p:blipFill>
          <a:blip r:embed="rId3"/>
          <a:stretch>
            <a:fillRect/>
          </a:stretch>
        </p:blipFill>
        <p:spPr>
          <a:xfrm>
            <a:off x="1554407" y="2333487"/>
            <a:ext cx="9335433" cy="3096905"/>
          </a:xfrm>
          <a:prstGeom prst="rect">
            <a:avLst/>
          </a:prstGeom>
        </p:spPr>
      </p:pic>
    </p:spTree>
    <p:extLst>
      <p:ext uri="{BB962C8B-B14F-4D97-AF65-F5344CB8AC3E}">
        <p14:creationId xmlns:p14="http://schemas.microsoft.com/office/powerpoint/2010/main" val="3567369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EA75F-6574-6087-06B4-1CBEF11C1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56E5D-21B9-8A4B-6565-A0B05582E3CE}"/>
              </a:ext>
            </a:extLst>
          </p:cNvPr>
          <p:cNvSpPr>
            <a:spLocks noGrp="1"/>
          </p:cNvSpPr>
          <p:nvPr>
            <p:ph type="title"/>
          </p:nvPr>
        </p:nvSpPr>
        <p:spPr>
          <a:xfrm>
            <a:off x="697070" y="206339"/>
            <a:ext cx="10558956" cy="719908"/>
          </a:xfrm>
        </p:spPr>
        <p:txBody>
          <a:bodyPr/>
          <a:lstStyle/>
          <a:p>
            <a:pPr algn="ctr"/>
            <a:br>
              <a:rPr lang="en-US" b="1" dirty="0"/>
            </a:br>
            <a:r>
              <a:rPr lang="en-US" b="1" dirty="0"/>
              <a:t>Davidson County Case Counts</a:t>
            </a:r>
            <a:endParaRPr lang="en-US" sz="4000" b="1" dirty="0"/>
          </a:p>
        </p:txBody>
      </p:sp>
      <p:pic>
        <p:nvPicPr>
          <p:cNvPr id="4" name="Picture 3">
            <a:extLst>
              <a:ext uri="{FF2B5EF4-FFF2-40B4-BE49-F238E27FC236}">
                <a16:creationId xmlns:a16="http://schemas.microsoft.com/office/drawing/2014/main" id="{7750D738-0F4D-3866-5446-CF0FF088BFE1}"/>
              </a:ext>
            </a:extLst>
          </p:cNvPr>
          <p:cNvPicPr>
            <a:picLocks noChangeAspect="1"/>
          </p:cNvPicPr>
          <p:nvPr/>
        </p:nvPicPr>
        <p:blipFill>
          <a:blip r:embed="rId3"/>
          <a:stretch>
            <a:fillRect/>
          </a:stretch>
        </p:blipFill>
        <p:spPr>
          <a:xfrm>
            <a:off x="1851675" y="1323036"/>
            <a:ext cx="8740897" cy="4968671"/>
          </a:xfrm>
          <a:prstGeom prst="rect">
            <a:avLst/>
          </a:prstGeom>
        </p:spPr>
      </p:pic>
    </p:spTree>
    <p:extLst>
      <p:ext uri="{BB962C8B-B14F-4D97-AF65-F5344CB8AC3E}">
        <p14:creationId xmlns:p14="http://schemas.microsoft.com/office/powerpoint/2010/main" val="2875096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120E3-27DC-D4BD-A265-408DF61FF7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BE74D8-C1B4-581A-E0F8-06D8AE519CCF}"/>
              </a:ext>
            </a:extLst>
          </p:cNvPr>
          <p:cNvSpPr>
            <a:spLocks noGrp="1"/>
          </p:cNvSpPr>
          <p:nvPr>
            <p:ph type="title"/>
          </p:nvPr>
        </p:nvSpPr>
        <p:spPr>
          <a:xfrm>
            <a:off x="287721" y="464455"/>
            <a:ext cx="10149051" cy="1403131"/>
          </a:xfrm>
        </p:spPr>
        <p:txBody>
          <a:bodyPr/>
          <a:lstStyle/>
          <a:p>
            <a:r>
              <a:rPr lang="en-US" sz="4400" b="1" dirty="0"/>
              <a:t>Opportunities for Further Analysis</a:t>
            </a:r>
            <a:br>
              <a:rPr lang="en-US" b="1" dirty="0"/>
            </a:br>
            <a:endParaRPr lang="en-US" b="1" dirty="0"/>
          </a:p>
        </p:txBody>
      </p:sp>
      <p:sp>
        <p:nvSpPr>
          <p:cNvPr id="3" name="Content Placeholder 2">
            <a:extLst>
              <a:ext uri="{FF2B5EF4-FFF2-40B4-BE49-F238E27FC236}">
                <a16:creationId xmlns:a16="http://schemas.microsoft.com/office/drawing/2014/main" id="{023A8D29-D617-00FC-51F6-9E59202EA0E4}"/>
              </a:ext>
            </a:extLst>
          </p:cNvPr>
          <p:cNvSpPr>
            <a:spLocks noGrp="1"/>
          </p:cNvSpPr>
          <p:nvPr>
            <p:ph sz="half" idx="11"/>
          </p:nvPr>
        </p:nvSpPr>
        <p:spPr>
          <a:xfrm>
            <a:off x="704655" y="2224783"/>
            <a:ext cx="10486083" cy="3467196"/>
          </a:xfrm>
        </p:spPr>
        <p:txBody>
          <a:bodyPr>
            <a:noAutofit/>
          </a:bodyPr>
          <a:lstStyle/>
          <a:p>
            <a:r>
              <a:rPr lang="en-US" sz="3200" b="1" dirty="0">
                <a:solidFill>
                  <a:schemeClr val="tx2"/>
                </a:solidFill>
              </a:rPr>
              <a:t>Other climate factors</a:t>
            </a:r>
          </a:p>
          <a:p>
            <a:r>
              <a:rPr lang="en-US" sz="3200" b="1" dirty="0">
                <a:solidFill>
                  <a:schemeClr val="tx2"/>
                </a:solidFill>
              </a:rPr>
              <a:t>Tick distribution</a:t>
            </a:r>
          </a:p>
          <a:p>
            <a:r>
              <a:rPr lang="en-US" sz="3200" b="1" dirty="0">
                <a:solidFill>
                  <a:schemeClr val="tx2"/>
                </a:solidFill>
              </a:rPr>
              <a:t>Behaviors and migration of host animals</a:t>
            </a:r>
          </a:p>
          <a:p>
            <a:r>
              <a:rPr lang="en-US" sz="3200" b="1" dirty="0">
                <a:solidFill>
                  <a:schemeClr val="tx2"/>
                </a:solidFill>
              </a:rPr>
              <a:t>Reporting practices</a:t>
            </a:r>
          </a:p>
          <a:p>
            <a:r>
              <a:rPr lang="en-US" sz="3200" b="1" dirty="0">
                <a:solidFill>
                  <a:schemeClr val="tx2"/>
                </a:solidFill>
              </a:rPr>
              <a:t>Deforestation</a:t>
            </a:r>
          </a:p>
          <a:p>
            <a:r>
              <a:rPr lang="en-US" sz="3200" b="1" dirty="0">
                <a:solidFill>
                  <a:schemeClr val="tx2"/>
                </a:solidFill>
              </a:rPr>
              <a:t>Urban development</a:t>
            </a:r>
          </a:p>
          <a:p>
            <a:r>
              <a:rPr lang="en-US" sz="3200" b="1" dirty="0">
                <a:solidFill>
                  <a:schemeClr val="tx2"/>
                </a:solidFill>
              </a:rPr>
              <a:t>Human behavior</a:t>
            </a:r>
          </a:p>
        </p:txBody>
      </p:sp>
    </p:spTree>
    <p:extLst>
      <p:ext uri="{BB962C8B-B14F-4D97-AF65-F5344CB8AC3E}">
        <p14:creationId xmlns:p14="http://schemas.microsoft.com/office/powerpoint/2010/main" val="1479631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CFB81A5B-36F2-636A-D867-B0E243125F7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8F8497F7-2737-CB3A-2D9F-98F7D0B01B7B}"/>
              </a:ext>
            </a:extLst>
          </p:cNvPr>
          <p:cNvSpPr>
            <a:spLocks noGrp="1"/>
          </p:cNvSpPr>
          <p:nvPr>
            <p:ph type="ctrTitle"/>
          </p:nvPr>
        </p:nvSpPr>
        <p:spPr>
          <a:xfrm>
            <a:off x="543786" y="740979"/>
            <a:ext cx="8825658" cy="1214374"/>
          </a:xfrm>
        </p:spPr>
        <p:txBody>
          <a:bodyPr vert="horz" lIns="91440" tIns="45720" rIns="91440" bIns="45720" rtlCol="0">
            <a:normAutofit/>
          </a:bodyPr>
          <a:lstStyle/>
          <a:p>
            <a:r>
              <a:rPr lang="en-US" b="1" dirty="0"/>
              <a:t>Check for ticks!</a:t>
            </a:r>
            <a:endParaRPr lang="en-US" sz="4000" dirty="0"/>
          </a:p>
        </p:txBody>
      </p:sp>
      <p:sp>
        <p:nvSpPr>
          <p:cNvPr id="39" name="Rectangle 38">
            <a:extLst>
              <a:ext uri="{FF2B5EF4-FFF2-40B4-BE49-F238E27FC236}">
                <a16:creationId xmlns:a16="http://schemas.microsoft.com/office/drawing/2014/main" id="{4A3A5F17-EE74-2E98-54EF-94508CCB3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2">
            <a:extLst>
              <a:ext uri="{FF2B5EF4-FFF2-40B4-BE49-F238E27FC236}">
                <a16:creationId xmlns:a16="http://schemas.microsoft.com/office/drawing/2014/main" id="{D9ED7B80-2608-D62E-3A6D-25F0FF577126}"/>
              </a:ext>
            </a:extLst>
          </p:cNvPr>
          <p:cNvSpPr txBox="1">
            <a:spLocks/>
          </p:cNvSpPr>
          <p:nvPr/>
        </p:nvSpPr>
        <p:spPr>
          <a:xfrm>
            <a:off x="637529" y="2522483"/>
            <a:ext cx="10486083" cy="2060732"/>
          </a:xfrm>
          <a:prstGeom prst="rect">
            <a:avLst/>
          </a:prstGeom>
        </p:spPr>
        <p:txBody>
          <a:bodyPr vert="horz" lIns="91440" tIns="45720" rIns="91440" bIns="45720" rtlCol="0" anchor="b">
            <a:noAutofit/>
          </a:bodyPr>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b="1" dirty="0">
                <a:solidFill>
                  <a:schemeClr val="tx2"/>
                </a:solidFill>
                <a:latin typeface="+mj-lt"/>
                <a:ea typeface="+mj-ea"/>
                <a:cs typeface="+mj-cs"/>
              </a:rPr>
              <a:t>Be aware of where ticks live</a:t>
            </a:r>
          </a:p>
          <a:p>
            <a:pPr marL="457200" indent="-457200">
              <a:buFont typeface="Arial" panose="020B0604020202020204" pitchFamily="34" charset="0"/>
              <a:buChar char="•"/>
            </a:pPr>
            <a:r>
              <a:rPr lang="en-US" sz="3200" b="1" dirty="0">
                <a:solidFill>
                  <a:schemeClr val="tx2"/>
                </a:solidFill>
                <a:latin typeface="+mj-lt"/>
                <a:ea typeface="+mj-ea"/>
                <a:cs typeface="+mj-cs"/>
              </a:rPr>
              <a:t>Wear long sleeves and long pants </a:t>
            </a:r>
          </a:p>
          <a:p>
            <a:pPr marL="457200" indent="-457200">
              <a:buFont typeface="Arial" panose="020B0604020202020204" pitchFamily="34" charset="0"/>
              <a:buChar char="•"/>
            </a:pPr>
            <a:r>
              <a:rPr lang="en-US" sz="3200" b="1" dirty="0">
                <a:solidFill>
                  <a:schemeClr val="tx2"/>
                </a:solidFill>
                <a:latin typeface="+mj-lt"/>
                <a:ea typeface="+mj-ea"/>
                <a:cs typeface="+mj-cs"/>
              </a:rPr>
              <a:t>Wear insect repellent</a:t>
            </a:r>
          </a:p>
          <a:p>
            <a:pPr marL="457200" indent="-457200">
              <a:buFont typeface="Arial" panose="020B0604020202020204" pitchFamily="34" charset="0"/>
              <a:buChar char="•"/>
            </a:pPr>
            <a:r>
              <a:rPr lang="en-US" sz="3200" b="1" dirty="0">
                <a:solidFill>
                  <a:schemeClr val="tx2"/>
                </a:solidFill>
                <a:latin typeface="+mj-lt"/>
                <a:ea typeface="+mj-ea"/>
                <a:cs typeface="+mj-cs"/>
              </a:rPr>
              <a:t>Check yourself after being outside</a:t>
            </a:r>
          </a:p>
        </p:txBody>
      </p:sp>
    </p:spTree>
    <p:extLst>
      <p:ext uri="{BB962C8B-B14F-4D97-AF65-F5344CB8AC3E}">
        <p14:creationId xmlns:p14="http://schemas.microsoft.com/office/powerpoint/2010/main" val="243221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C715DC6F-052E-4EDE-A74B-047632EA1E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7" name="Picture 106">
            <a:extLst>
              <a:ext uri="{FF2B5EF4-FFF2-40B4-BE49-F238E27FC236}">
                <a16:creationId xmlns:a16="http://schemas.microsoft.com/office/drawing/2014/main" id="{515B249B-C1B9-4C06-93BC-5B0FE82FC8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9" name="Oval 108">
            <a:extLst>
              <a:ext uri="{FF2B5EF4-FFF2-40B4-BE49-F238E27FC236}">
                <a16:creationId xmlns:a16="http://schemas.microsoft.com/office/drawing/2014/main" id="{5F27C211-3B72-4D83-B617-D63B404AD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1" name="Picture 110">
            <a:extLst>
              <a:ext uri="{FF2B5EF4-FFF2-40B4-BE49-F238E27FC236}">
                <a16:creationId xmlns:a16="http://schemas.microsoft.com/office/drawing/2014/main" id="{063669BB-B593-41AA-88AF-DF4F5E26B3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13" name="Picture 112">
            <a:extLst>
              <a:ext uri="{FF2B5EF4-FFF2-40B4-BE49-F238E27FC236}">
                <a16:creationId xmlns:a16="http://schemas.microsoft.com/office/drawing/2014/main" id="{2A95CA20-A5B7-4232-9498-E1325736C5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15" name="Rectangle 114">
            <a:extLst>
              <a:ext uri="{FF2B5EF4-FFF2-40B4-BE49-F238E27FC236}">
                <a16:creationId xmlns:a16="http://schemas.microsoft.com/office/drawing/2014/main" id="{8B24F55B-6511-4781-950F-F000AB52E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646110" y="954125"/>
            <a:ext cx="9404723" cy="1069486"/>
          </a:xfrm>
        </p:spPr>
        <p:txBody>
          <a:bodyPr vert="horz" lIns="91440" tIns="45720" rIns="91440" bIns="45720" rtlCol="0" anchor="t">
            <a:normAutofit/>
          </a:bodyPr>
          <a:lstStyle/>
          <a:p>
            <a:r>
              <a:rPr lang="en-US" b="1" dirty="0"/>
              <a:t>Questions to Explore</a:t>
            </a:r>
          </a:p>
        </p:txBody>
      </p:sp>
      <p:graphicFrame>
        <p:nvGraphicFramePr>
          <p:cNvPr id="75" name="Content Placeholder 2">
            <a:extLst>
              <a:ext uri="{FF2B5EF4-FFF2-40B4-BE49-F238E27FC236}">
                <a16:creationId xmlns:a16="http://schemas.microsoft.com/office/drawing/2014/main" id="{1E3C8CDD-E2AE-E203-483C-378B35C78B69}"/>
              </a:ext>
            </a:extLst>
          </p:cNvPr>
          <p:cNvGraphicFramePr>
            <a:graphicFrameLocks noGrp="1"/>
          </p:cNvGraphicFramePr>
          <p:nvPr>
            <p:ph sz="half" idx="1"/>
            <p:extLst>
              <p:ext uri="{D42A27DB-BD31-4B8C-83A1-F6EECF244321}">
                <p14:modId xmlns:p14="http://schemas.microsoft.com/office/powerpoint/2010/main" val="2934703163"/>
              </p:ext>
            </p:extLst>
          </p:nvPr>
        </p:nvGraphicFramePr>
        <p:xfrm>
          <a:off x="646110" y="2140084"/>
          <a:ext cx="9791701" cy="42651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178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9BF9-BE3A-8444-BD4C-97AF8ABBD74E}"/>
              </a:ext>
            </a:extLst>
          </p:cNvPr>
          <p:cNvSpPr>
            <a:spLocks noGrp="1"/>
          </p:cNvSpPr>
          <p:nvPr>
            <p:ph type="title"/>
          </p:nvPr>
        </p:nvSpPr>
        <p:spPr/>
        <p:txBody>
          <a:bodyPr/>
          <a:lstStyle/>
          <a:p>
            <a:r>
              <a:rPr lang="en-US" b="1" dirty="0"/>
              <a:t>Data Sources</a:t>
            </a:r>
          </a:p>
        </p:txBody>
      </p:sp>
      <p:sp>
        <p:nvSpPr>
          <p:cNvPr id="14" name="Text Placeholder 5">
            <a:extLst>
              <a:ext uri="{FF2B5EF4-FFF2-40B4-BE49-F238E27FC236}">
                <a16:creationId xmlns:a16="http://schemas.microsoft.com/office/drawing/2014/main" id="{BFB18B20-22EA-4AFA-7A69-BD00A8A53E29}"/>
              </a:ext>
            </a:extLst>
          </p:cNvPr>
          <p:cNvSpPr txBox="1">
            <a:spLocks/>
          </p:cNvSpPr>
          <p:nvPr/>
        </p:nvSpPr>
        <p:spPr>
          <a:xfrm>
            <a:off x="752430" y="2270234"/>
            <a:ext cx="3173184"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sz="2400" b="1" dirty="0">
                <a:solidFill>
                  <a:schemeClr val="tx2"/>
                </a:solidFill>
              </a:rPr>
              <a:t>Centers for Disease Control and Prevention (CDC) </a:t>
            </a:r>
          </a:p>
        </p:txBody>
      </p:sp>
      <p:sp>
        <p:nvSpPr>
          <p:cNvPr id="28" name="Text Placeholder 5">
            <a:extLst>
              <a:ext uri="{FF2B5EF4-FFF2-40B4-BE49-F238E27FC236}">
                <a16:creationId xmlns:a16="http://schemas.microsoft.com/office/drawing/2014/main" id="{0B5AC3D6-A042-E982-6D83-5402F4E2E528}"/>
              </a:ext>
            </a:extLst>
          </p:cNvPr>
          <p:cNvSpPr txBox="1">
            <a:spLocks/>
          </p:cNvSpPr>
          <p:nvPr/>
        </p:nvSpPr>
        <p:spPr>
          <a:xfrm>
            <a:off x="4463742" y="2284307"/>
            <a:ext cx="3406513" cy="1403132"/>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National Centers for Environmental Information</a:t>
            </a:r>
          </a:p>
        </p:txBody>
      </p:sp>
      <p:sp>
        <p:nvSpPr>
          <p:cNvPr id="29" name="Text Placeholder 5">
            <a:extLst>
              <a:ext uri="{FF2B5EF4-FFF2-40B4-BE49-F238E27FC236}">
                <a16:creationId xmlns:a16="http://schemas.microsoft.com/office/drawing/2014/main" id="{452D1C94-F578-18FB-7386-BB46CCA45756}"/>
              </a:ext>
            </a:extLst>
          </p:cNvPr>
          <p:cNvSpPr txBox="1">
            <a:spLocks/>
          </p:cNvSpPr>
          <p:nvPr/>
        </p:nvSpPr>
        <p:spPr>
          <a:xfrm>
            <a:off x="8336084" y="2284307"/>
            <a:ext cx="3173184" cy="1382266"/>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4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r>
              <a:rPr lang="en-US" dirty="0"/>
              <a:t>United States Census Bureau</a:t>
            </a:r>
          </a:p>
        </p:txBody>
      </p:sp>
      <p:sp>
        <p:nvSpPr>
          <p:cNvPr id="33" name="Text Placeholder 5">
            <a:extLst>
              <a:ext uri="{FF2B5EF4-FFF2-40B4-BE49-F238E27FC236}">
                <a16:creationId xmlns:a16="http://schemas.microsoft.com/office/drawing/2014/main" id="{0FE48BC3-7503-91E7-AAAD-C1EFC7AE34A0}"/>
              </a:ext>
            </a:extLst>
          </p:cNvPr>
          <p:cNvSpPr txBox="1">
            <a:spLocks/>
          </p:cNvSpPr>
          <p:nvPr/>
        </p:nvSpPr>
        <p:spPr>
          <a:xfrm>
            <a:off x="8219420" y="4064992"/>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population by year </a:t>
            </a:r>
          </a:p>
          <a:p>
            <a:pPr marL="342900" indent="-342900" algn="l">
              <a:buFont typeface="Wingdings 3" charset="2"/>
              <a:buChar char=""/>
            </a:pPr>
            <a:r>
              <a:rPr lang="en-US" dirty="0"/>
              <a:t>State populations by year</a:t>
            </a:r>
          </a:p>
          <a:p>
            <a:pPr marL="342900" indent="-342900" algn="l">
              <a:buFont typeface="Wingdings 3" charset="2"/>
              <a:buChar char=""/>
            </a:pPr>
            <a:r>
              <a:rPr lang="en-US" dirty="0"/>
              <a:t>Tennessee County populations by year</a:t>
            </a:r>
          </a:p>
          <a:p>
            <a:endParaRPr lang="en-US" dirty="0"/>
          </a:p>
        </p:txBody>
      </p:sp>
      <p:sp>
        <p:nvSpPr>
          <p:cNvPr id="36" name="Text Placeholder 5">
            <a:extLst>
              <a:ext uri="{FF2B5EF4-FFF2-40B4-BE49-F238E27FC236}">
                <a16:creationId xmlns:a16="http://schemas.microsoft.com/office/drawing/2014/main" id="{3C6D25C8-4108-4CFE-B52E-469100D5F786}"/>
              </a:ext>
            </a:extLst>
          </p:cNvPr>
          <p:cNvSpPr txBox="1">
            <a:spLocks/>
          </p:cNvSpPr>
          <p:nvPr/>
        </p:nvSpPr>
        <p:spPr>
          <a:xfrm>
            <a:off x="635765" y="4064994"/>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b="1" dirty="0">
                <a:solidFill>
                  <a:schemeClr val="tx2"/>
                </a:solidFill>
              </a:rPr>
              <a:t>Case counts by month and year</a:t>
            </a:r>
          </a:p>
          <a:p>
            <a:r>
              <a:rPr lang="en-US" b="1" dirty="0">
                <a:solidFill>
                  <a:schemeClr val="tx2"/>
                </a:solidFill>
              </a:rPr>
              <a:t>Case counts by state</a:t>
            </a:r>
          </a:p>
          <a:p>
            <a:r>
              <a:rPr lang="en-US" b="1" dirty="0">
                <a:solidFill>
                  <a:schemeClr val="tx2"/>
                </a:solidFill>
              </a:rPr>
              <a:t>Case counts by county</a:t>
            </a:r>
          </a:p>
          <a:p>
            <a:pPr marL="0" indent="0" algn="ctr">
              <a:buNone/>
            </a:pPr>
            <a:endParaRPr lang="en-US" b="1" dirty="0">
              <a:solidFill>
                <a:schemeClr val="tx2"/>
              </a:solidFill>
            </a:endParaRPr>
          </a:p>
        </p:txBody>
      </p:sp>
      <p:sp>
        <p:nvSpPr>
          <p:cNvPr id="37" name="Text Placeholder 5">
            <a:extLst>
              <a:ext uri="{FF2B5EF4-FFF2-40B4-BE49-F238E27FC236}">
                <a16:creationId xmlns:a16="http://schemas.microsoft.com/office/drawing/2014/main" id="{89E56CD3-27B9-61B9-C905-7C2CB10EEE31}"/>
              </a:ext>
            </a:extLst>
          </p:cNvPr>
          <p:cNvSpPr txBox="1">
            <a:spLocks/>
          </p:cNvSpPr>
          <p:nvPr/>
        </p:nvSpPr>
        <p:spPr>
          <a:xfrm>
            <a:off x="4463742" y="4064993"/>
            <a:ext cx="3406513" cy="2387983"/>
          </a:xfrm>
          <a:prstGeom prst="roundRect">
            <a:avLst/>
          </a:prstGeom>
          <a:ln w="57150">
            <a:solidFill>
              <a:schemeClr val="bg1"/>
            </a:solidFill>
          </a:ln>
        </p:spPr>
        <p:style>
          <a:lnRef idx="0">
            <a:scrgbClr r="0" g="0" b="0"/>
          </a:lnRef>
          <a:fillRef idx="1001">
            <a:schemeClr val="dk2"/>
          </a:fillRef>
          <a:effectRef idx="0">
            <a:scrgbClr r="0" g="0" b="0"/>
          </a:effectRef>
          <a:fontRef idx="major"/>
        </p:style>
        <p:txBody>
          <a:bodyPr/>
          <a:lstStyle>
            <a:defPPr>
              <a:defRPr lang="en-US"/>
            </a:defPPr>
            <a:lvl1pPr indent="0" algn="ctr">
              <a:spcBef>
                <a:spcPts val="1000"/>
              </a:spcBef>
              <a:spcAft>
                <a:spcPts val="0"/>
              </a:spcAft>
              <a:buClr>
                <a:schemeClr val="accent1"/>
              </a:buClr>
              <a:buSzPct val="80000"/>
              <a:buFont typeface="Wingdings 3" charset="2"/>
              <a:buNone/>
              <a:defRPr sz="2000" b="1" i="0">
                <a:solidFill>
                  <a:schemeClr val="tx2"/>
                </a:solidFill>
                <a:latin typeface="+mj-lt"/>
                <a:ea typeface="+mj-ea"/>
                <a:cs typeface="+mj-cs"/>
              </a:defRPr>
            </a:lvl1pPr>
            <a:lvl2pPr marL="742950" indent="-285750">
              <a:spcBef>
                <a:spcPts val="1000"/>
              </a:spcBef>
              <a:spcAft>
                <a:spcPts val="0"/>
              </a:spcAft>
              <a:buClr>
                <a:schemeClr val="accent1"/>
              </a:buClr>
              <a:buSzPct val="80000"/>
              <a:buFont typeface="Wingdings 3" charset="2"/>
              <a:buChar char=""/>
              <a:defRPr b="0" i="0">
                <a:latin typeface="+mj-lt"/>
                <a:ea typeface="+mj-ea"/>
                <a:cs typeface="+mj-cs"/>
              </a:defRPr>
            </a:lvl2pPr>
            <a:lvl3pPr marL="1143000" indent="-228600">
              <a:spcBef>
                <a:spcPts val="1000"/>
              </a:spcBef>
              <a:spcAft>
                <a:spcPts val="0"/>
              </a:spcAft>
              <a:buClr>
                <a:schemeClr val="accent1"/>
              </a:buClr>
              <a:buSzPct val="80000"/>
              <a:buFont typeface="Wingdings 3" charset="2"/>
              <a:buChar char=""/>
              <a:defRPr sz="1600" b="0" i="0">
                <a:latin typeface="+mj-lt"/>
                <a:ea typeface="+mj-ea"/>
                <a:cs typeface="+mj-cs"/>
              </a:defRPr>
            </a:lvl3pPr>
            <a:lvl4pPr marL="1600200" indent="-228600">
              <a:spcBef>
                <a:spcPts val="1000"/>
              </a:spcBef>
              <a:spcAft>
                <a:spcPts val="0"/>
              </a:spcAft>
              <a:buClr>
                <a:schemeClr val="accent1"/>
              </a:buClr>
              <a:buSzPct val="80000"/>
              <a:buFont typeface="Wingdings 3" charset="2"/>
              <a:buChar char=""/>
              <a:defRPr sz="1400" b="0" i="0">
                <a:latin typeface="+mj-lt"/>
                <a:ea typeface="+mj-ea"/>
                <a:cs typeface="+mj-cs"/>
              </a:defRPr>
            </a:lvl4pPr>
            <a:lvl5pPr marL="2057400" indent="-228600">
              <a:spcBef>
                <a:spcPts val="1000"/>
              </a:spcBef>
              <a:spcAft>
                <a:spcPts val="0"/>
              </a:spcAft>
              <a:buClr>
                <a:schemeClr val="accent1"/>
              </a:buClr>
              <a:buSzPct val="80000"/>
              <a:buFont typeface="Wingdings 3" charset="2"/>
              <a:buChar char=""/>
              <a:defRPr sz="1400" b="0" i="0">
                <a:latin typeface="+mj-lt"/>
                <a:ea typeface="+mj-ea"/>
                <a:cs typeface="+mj-cs"/>
              </a:defRPr>
            </a:lvl5pPr>
            <a:lvl6pPr marL="2514600" indent="-228600">
              <a:spcBef>
                <a:spcPts val="1000"/>
              </a:spcBef>
              <a:spcAft>
                <a:spcPts val="0"/>
              </a:spcAft>
              <a:buClr>
                <a:schemeClr val="accent1"/>
              </a:buClr>
              <a:buSzPct val="80000"/>
              <a:buFont typeface="Wingdings 3" charset="2"/>
              <a:buChar char=""/>
              <a:defRPr sz="1400" b="0" i="0">
                <a:latin typeface="+mj-lt"/>
                <a:ea typeface="+mj-ea"/>
                <a:cs typeface="+mj-cs"/>
              </a:defRPr>
            </a:lvl6pPr>
            <a:lvl7pPr marL="2971800" indent="-228600">
              <a:spcBef>
                <a:spcPts val="1000"/>
              </a:spcBef>
              <a:spcAft>
                <a:spcPts val="0"/>
              </a:spcAft>
              <a:buClr>
                <a:schemeClr val="accent1"/>
              </a:buClr>
              <a:buSzPct val="80000"/>
              <a:buFont typeface="Wingdings 3" charset="2"/>
              <a:buChar char=""/>
              <a:defRPr sz="1400" b="0" i="0">
                <a:latin typeface="+mj-lt"/>
                <a:ea typeface="+mj-ea"/>
                <a:cs typeface="+mj-cs"/>
              </a:defRPr>
            </a:lvl7pPr>
            <a:lvl8pPr marL="3429000" indent="-228600">
              <a:spcBef>
                <a:spcPts val="1000"/>
              </a:spcBef>
              <a:spcAft>
                <a:spcPts val="0"/>
              </a:spcAft>
              <a:buClr>
                <a:schemeClr val="accent1"/>
              </a:buClr>
              <a:buSzPct val="80000"/>
              <a:buFont typeface="Wingdings 3" charset="2"/>
              <a:buChar char=""/>
              <a:defRPr sz="1400" b="0" i="0">
                <a:latin typeface="+mj-lt"/>
                <a:ea typeface="+mj-ea"/>
                <a:cs typeface="+mj-cs"/>
              </a:defRPr>
            </a:lvl8pPr>
            <a:lvl9pPr marL="3886200" indent="-228600">
              <a:spcBef>
                <a:spcPts val="1000"/>
              </a:spcBef>
              <a:spcAft>
                <a:spcPts val="0"/>
              </a:spcAft>
              <a:buClr>
                <a:schemeClr val="accent1"/>
              </a:buClr>
              <a:buSzPct val="80000"/>
              <a:buFont typeface="Wingdings 3" charset="2"/>
              <a:buChar char=""/>
              <a:defRPr sz="1400" b="0" i="0">
                <a:latin typeface="+mj-lt"/>
                <a:ea typeface="+mj-ea"/>
                <a:cs typeface="+mj-cs"/>
              </a:defRPr>
            </a:lvl9pPr>
          </a:lstStyle>
          <a:p>
            <a:pPr marL="342900" indent="-342900" algn="l">
              <a:buFont typeface="Wingdings 3" charset="2"/>
              <a:buChar char=""/>
            </a:pPr>
            <a:r>
              <a:rPr lang="en-US" dirty="0"/>
              <a:t>US average monthly temperatures</a:t>
            </a:r>
          </a:p>
          <a:p>
            <a:pPr marL="342900" indent="-342900" algn="l">
              <a:buFont typeface="Wingdings 3" charset="2"/>
              <a:buChar char=""/>
            </a:pPr>
            <a:r>
              <a:rPr lang="en-US" dirty="0"/>
              <a:t>Regional average temperatures</a:t>
            </a:r>
          </a:p>
          <a:p>
            <a:pPr marL="342900" indent="-342900" algn="l">
              <a:buFont typeface="Wingdings 3" charset="2"/>
              <a:buChar char=""/>
            </a:pPr>
            <a:r>
              <a:rPr lang="en-US" dirty="0"/>
              <a:t>State average temperatures</a:t>
            </a:r>
          </a:p>
          <a:p>
            <a:endParaRPr lang="en-US" dirty="0"/>
          </a:p>
        </p:txBody>
      </p:sp>
    </p:spTree>
    <p:extLst>
      <p:ext uri="{BB962C8B-B14F-4D97-AF65-F5344CB8AC3E}">
        <p14:creationId xmlns:p14="http://schemas.microsoft.com/office/powerpoint/2010/main" val="169679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88B6B-2CE5-FCC2-638D-D63281CCFF8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E2A415-99C8-C3D5-5FBE-527A32068DCF}"/>
              </a:ext>
            </a:extLst>
          </p:cNvPr>
          <p:cNvSpPr>
            <a:spLocks noGrp="1"/>
          </p:cNvSpPr>
          <p:nvPr>
            <p:ph type="title"/>
          </p:nvPr>
        </p:nvSpPr>
        <p:spPr/>
        <p:txBody>
          <a:bodyPr/>
          <a:lstStyle/>
          <a:p>
            <a:r>
              <a:rPr lang="en-US" b="1" dirty="0"/>
              <a:t>Lyme Disease</a:t>
            </a:r>
          </a:p>
        </p:txBody>
      </p:sp>
      <p:sp>
        <p:nvSpPr>
          <p:cNvPr id="26" name="Text Placeholder 1">
            <a:extLst>
              <a:ext uri="{FF2B5EF4-FFF2-40B4-BE49-F238E27FC236}">
                <a16:creationId xmlns:a16="http://schemas.microsoft.com/office/drawing/2014/main" id="{867A491B-E3EF-C557-4D48-BF4C46F882A6}"/>
              </a:ext>
            </a:extLst>
          </p:cNvPr>
          <p:cNvSpPr txBox="1">
            <a:spLocks/>
          </p:cNvSpPr>
          <p:nvPr/>
        </p:nvSpPr>
        <p:spPr>
          <a:xfrm>
            <a:off x="1028700" y="2469346"/>
            <a:ext cx="9868844" cy="338958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pPr>
            <a:r>
              <a:rPr lang="en-US" sz="2800" b="1" dirty="0">
                <a:cs typeface="Calibri"/>
              </a:rPr>
              <a:t>Bacterial infection spread through the bite of blacklegged (Ixodes) ticks</a:t>
            </a:r>
          </a:p>
          <a:p>
            <a:pPr>
              <a:lnSpc>
                <a:spcPct val="110000"/>
              </a:lnSpc>
            </a:pPr>
            <a:r>
              <a:rPr lang="en-US" sz="2800" b="1" dirty="0">
                <a:cs typeface="Calibri"/>
              </a:rPr>
              <a:t>Typical symptoms include fever, headache, fatigue, and a skin rash </a:t>
            </a:r>
          </a:p>
          <a:p>
            <a:pPr>
              <a:lnSpc>
                <a:spcPct val="110000"/>
              </a:lnSpc>
            </a:pPr>
            <a:r>
              <a:rPr lang="en-US" sz="2800" b="1" dirty="0">
                <a:cs typeface="Calibri"/>
              </a:rPr>
              <a:t>Treated with antibiotics</a:t>
            </a:r>
          </a:p>
          <a:p>
            <a:pPr>
              <a:lnSpc>
                <a:spcPct val="110000"/>
              </a:lnSpc>
            </a:pPr>
            <a:r>
              <a:rPr lang="en-US" sz="2800" b="1" dirty="0">
                <a:cs typeface="Calibri"/>
              </a:rPr>
              <a:t>Untreated can lead to more severe symptoms</a:t>
            </a:r>
          </a:p>
        </p:txBody>
      </p:sp>
    </p:spTree>
    <p:extLst>
      <p:ext uri="{BB962C8B-B14F-4D97-AF65-F5344CB8AC3E}">
        <p14:creationId xmlns:p14="http://schemas.microsoft.com/office/powerpoint/2010/main" val="94455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285563" y="802516"/>
            <a:ext cx="7810500" cy="645284"/>
          </a:xfrm>
        </p:spPr>
        <p:txBody>
          <a:bodyPr/>
          <a:lstStyle/>
          <a:p>
            <a:r>
              <a:rPr lang="en-US" b="1" dirty="0"/>
              <a:t>Blacklegged Ticks</a:t>
            </a:r>
          </a:p>
        </p:txBody>
      </p:sp>
      <p:sp>
        <p:nvSpPr>
          <p:cNvPr id="11" name="Text Placeholder 1">
            <a:extLst>
              <a:ext uri="{FF2B5EF4-FFF2-40B4-BE49-F238E27FC236}">
                <a16:creationId xmlns:a16="http://schemas.microsoft.com/office/drawing/2014/main" id="{2784D6F7-C543-31B7-9E3D-AAD36D5081EC}"/>
              </a:ext>
            </a:extLst>
          </p:cNvPr>
          <p:cNvSpPr txBox="1">
            <a:spLocks/>
          </p:cNvSpPr>
          <p:nvPr/>
        </p:nvSpPr>
        <p:spPr>
          <a:xfrm>
            <a:off x="285563" y="2914201"/>
            <a:ext cx="4063562" cy="189741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sz="2400" b="1" dirty="0">
                <a:solidFill>
                  <a:schemeClr val="bg1"/>
                </a:solidFill>
                <a:cs typeface="Calibri"/>
              </a:rPr>
              <a:t>Found most commonly in forested areas </a:t>
            </a:r>
          </a:p>
          <a:p>
            <a:pPr>
              <a:lnSpc>
                <a:spcPct val="110000"/>
              </a:lnSpc>
              <a:buClr>
                <a:schemeClr val="tx2"/>
              </a:buClr>
            </a:pPr>
            <a:r>
              <a:rPr lang="en-US" sz="2400" b="1" dirty="0">
                <a:solidFill>
                  <a:schemeClr val="bg1"/>
                </a:solidFill>
                <a:cs typeface="Calibri"/>
              </a:rPr>
              <a:t>2 to 3 year lifespan</a:t>
            </a:r>
          </a:p>
          <a:p>
            <a:pPr>
              <a:lnSpc>
                <a:spcPct val="110000"/>
              </a:lnSpc>
              <a:buClr>
                <a:schemeClr val="tx2"/>
              </a:buClr>
            </a:pPr>
            <a:r>
              <a:rPr lang="en-US" sz="2400" b="1" dirty="0">
                <a:solidFill>
                  <a:schemeClr val="bg1"/>
                </a:solidFill>
                <a:cs typeface="Calibri"/>
              </a:rPr>
              <a:t>4 life stages</a:t>
            </a:r>
          </a:p>
          <a:p>
            <a:pPr>
              <a:lnSpc>
                <a:spcPct val="110000"/>
              </a:lnSpc>
              <a:buClr>
                <a:schemeClr val="tx2"/>
              </a:buClr>
            </a:pPr>
            <a:endParaRPr lang="en-US" dirty="0"/>
          </a:p>
        </p:txBody>
      </p:sp>
      <p:sp>
        <p:nvSpPr>
          <p:cNvPr id="13" name="Text Placeholder 1">
            <a:extLst>
              <a:ext uri="{FF2B5EF4-FFF2-40B4-BE49-F238E27FC236}">
                <a16:creationId xmlns:a16="http://schemas.microsoft.com/office/drawing/2014/main" id="{C91C06DE-97A2-CD9F-EDB8-29E4A9C0FFBC}"/>
              </a:ext>
            </a:extLst>
          </p:cNvPr>
          <p:cNvSpPr txBox="1">
            <a:spLocks/>
          </p:cNvSpPr>
          <p:nvPr/>
        </p:nvSpPr>
        <p:spPr>
          <a:xfrm>
            <a:off x="7141779" y="3567745"/>
            <a:ext cx="4541783" cy="248773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endParaRPr lang="en-US" dirty="0"/>
          </a:p>
        </p:txBody>
      </p:sp>
      <p:pic>
        <p:nvPicPr>
          <p:cNvPr id="2054" name="Picture 6" descr="All life stages of Ixodes scapularis—larva, nymph, adult male, and adult female. Dime in corner for scale.">
            <a:extLst>
              <a:ext uri="{FF2B5EF4-FFF2-40B4-BE49-F238E27FC236}">
                <a16:creationId xmlns:a16="http://schemas.microsoft.com/office/drawing/2014/main" id="{19E9C623-7318-0D67-8E6A-9D2992266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43655"/>
            <a:ext cx="7334437" cy="361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43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BB335-2462-3D47-A2A8-85BA2D85C19B}"/>
              </a:ext>
            </a:extLst>
          </p:cNvPr>
          <p:cNvSpPr>
            <a:spLocks noGrp="1"/>
          </p:cNvSpPr>
          <p:nvPr>
            <p:ph type="title"/>
          </p:nvPr>
        </p:nvSpPr>
        <p:spPr/>
        <p:txBody>
          <a:bodyPr/>
          <a:lstStyle/>
          <a:p>
            <a:r>
              <a:rPr lang="en-US" b="1" dirty="0"/>
              <a:t>Tick Life Cycle</a:t>
            </a:r>
          </a:p>
        </p:txBody>
      </p:sp>
      <p:pic>
        <p:nvPicPr>
          <p:cNvPr id="18" name="Picture 17">
            <a:extLst>
              <a:ext uri="{FF2B5EF4-FFF2-40B4-BE49-F238E27FC236}">
                <a16:creationId xmlns:a16="http://schemas.microsoft.com/office/drawing/2014/main" id="{1DE7C629-D11A-7740-A175-1CC723B44F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20646" y="882869"/>
            <a:ext cx="5837107" cy="5539170"/>
          </a:xfrm>
          <a:prstGeom prst="rect">
            <a:avLst/>
          </a:prstGeom>
        </p:spPr>
      </p:pic>
      <p:sp>
        <p:nvSpPr>
          <p:cNvPr id="22" name="Text Placeholder 1">
            <a:extLst>
              <a:ext uri="{FF2B5EF4-FFF2-40B4-BE49-F238E27FC236}">
                <a16:creationId xmlns:a16="http://schemas.microsoft.com/office/drawing/2014/main" id="{75D4B498-3DD5-0DE7-73E7-0CD80726AFBB}"/>
              </a:ext>
            </a:extLst>
          </p:cNvPr>
          <p:cNvSpPr txBox="1">
            <a:spLocks noGrp="1"/>
          </p:cNvSpPr>
          <p:nvPr>
            <p:ph sz="half" idx="2"/>
          </p:nvPr>
        </p:nvSpPr>
        <p:spPr>
          <a:xfrm>
            <a:off x="1028700" y="2812130"/>
            <a:ext cx="3961031" cy="280616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buClr>
                <a:schemeClr val="tx2"/>
              </a:buClr>
            </a:pPr>
            <a:r>
              <a:rPr lang="en-US" sz="2400" b="1" dirty="0">
                <a:solidFill>
                  <a:schemeClr val="tx2"/>
                </a:solidFill>
                <a:cs typeface="Calibri"/>
              </a:rPr>
              <a:t>Require a blood meal</a:t>
            </a:r>
          </a:p>
          <a:p>
            <a:pPr>
              <a:lnSpc>
                <a:spcPct val="110000"/>
              </a:lnSpc>
              <a:buClr>
                <a:schemeClr val="tx2"/>
              </a:buClr>
            </a:pPr>
            <a:r>
              <a:rPr lang="en-US" sz="2400" b="1" dirty="0">
                <a:solidFill>
                  <a:schemeClr val="tx2"/>
                </a:solidFill>
                <a:cs typeface="Calibri"/>
              </a:rPr>
              <a:t>Smaller animals infect the ticks</a:t>
            </a:r>
          </a:p>
          <a:p>
            <a:pPr>
              <a:lnSpc>
                <a:spcPct val="110000"/>
              </a:lnSpc>
              <a:buClr>
                <a:schemeClr val="tx2"/>
              </a:buClr>
            </a:pPr>
            <a:r>
              <a:rPr lang="en-US" sz="2400" b="1" dirty="0">
                <a:solidFill>
                  <a:schemeClr val="tx2"/>
                </a:solidFill>
                <a:cs typeface="Calibri"/>
              </a:rPr>
              <a:t>Must attach for at least 24 hours to transmit</a:t>
            </a:r>
          </a:p>
          <a:p>
            <a:pPr>
              <a:lnSpc>
                <a:spcPct val="110000"/>
              </a:lnSpc>
              <a:buClr>
                <a:schemeClr val="tx2"/>
              </a:buClr>
            </a:pPr>
            <a:endParaRPr lang="en-US" dirty="0"/>
          </a:p>
        </p:txBody>
      </p:sp>
    </p:spTree>
    <p:extLst>
      <p:ext uri="{BB962C8B-B14F-4D97-AF65-F5344CB8AC3E}">
        <p14:creationId xmlns:p14="http://schemas.microsoft.com/office/powerpoint/2010/main" val="362276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D0CB3-2B8D-E3B1-2C84-9B21562E0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395071-8A91-5E5B-97D7-8CF9C5E8CB67}"/>
              </a:ext>
            </a:extLst>
          </p:cNvPr>
          <p:cNvSpPr>
            <a:spLocks noGrp="1"/>
          </p:cNvSpPr>
          <p:nvPr>
            <p:ph type="title"/>
          </p:nvPr>
        </p:nvSpPr>
        <p:spPr>
          <a:xfrm>
            <a:off x="3714749" y="156802"/>
            <a:ext cx="7810500" cy="645284"/>
          </a:xfrm>
        </p:spPr>
        <p:txBody>
          <a:bodyPr/>
          <a:lstStyle/>
          <a:p>
            <a:r>
              <a:rPr lang="en-US" b="1" dirty="0"/>
              <a:t>US Case Counts</a:t>
            </a:r>
          </a:p>
        </p:txBody>
      </p:sp>
      <p:pic>
        <p:nvPicPr>
          <p:cNvPr id="5" name="Picture 4">
            <a:extLst>
              <a:ext uri="{FF2B5EF4-FFF2-40B4-BE49-F238E27FC236}">
                <a16:creationId xmlns:a16="http://schemas.microsoft.com/office/drawing/2014/main" id="{24F93768-F4AD-F8B8-42A6-B56C1F6C3B2A}"/>
              </a:ext>
            </a:extLst>
          </p:cNvPr>
          <p:cNvPicPr>
            <a:picLocks noChangeAspect="1"/>
          </p:cNvPicPr>
          <p:nvPr/>
        </p:nvPicPr>
        <p:blipFill>
          <a:blip r:embed="rId3"/>
          <a:stretch>
            <a:fillRect/>
          </a:stretch>
        </p:blipFill>
        <p:spPr>
          <a:xfrm>
            <a:off x="1461345" y="1155055"/>
            <a:ext cx="9269310" cy="5223501"/>
          </a:xfrm>
          <a:prstGeom prst="rect">
            <a:avLst/>
          </a:prstGeom>
        </p:spPr>
      </p:pic>
    </p:spTree>
    <p:extLst>
      <p:ext uri="{BB962C8B-B14F-4D97-AF65-F5344CB8AC3E}">
        <p14:creationId xmlns:p14="http://schemas.microsoft.com/office/powerpoint/2010/main" val="155499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C09FF-BBC9-49E1-0D33-D00DCD3CE2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F52284-FAB2-F96C-B0B5-8C2B6311873D}"/>
              </a:ext>
            </a:extLst>
          </p:cNvPr>
          <p:cNvSpPr>
            <a:spLocks noGrp="1"/>
          </p:cNvSpPr>
          <p:nvPr>
            <p:ph type="title"/>
          </p:nvPr>
        </p:nvSpPr>
        <p:spPr>
          <a:xfrm>
            <a:off x="1993716" y="149773"/>
            <a:ext cx="7810500" cy="645284"/>
          </a:xfrm>
        </p:spPr>
        <p:txBody>
          <a:bodyPr/>
          <a:lstStyle/>
          <a:p>
            <a:pPr algn="ctr"/>
            <a:r>
              <a:rPr lang="en-US" b="1" dirty="0"/>
              <a:t>2008</a:t>
            </a:r>
          </a:p>
        </p:txBody>
      </p:sp>
      <p:pic>
        <p:nvPicPr>
          <p:cNvPr id="9" name="Content Placeholder 8">
            <a:extLst>
              <a:ext uri="{FF2B5EF4-FFF2-40B4-BE49-F238E27FC236}">
                <a16:creationId xmlns:a16="http://schemas.microsoft.com/office/drawing/2014/main" id="{240FCCCE-8D77-D3B0-7D79-A84CE69BD419}"/>
              </a:ext>
            </a:extLst>
          </p:cNvPr>
          <p:cNvPicPr>
            <a:picLocks noGrp="1" noChangeAspect="1"/>
          </p:cNvPicPr>
          <p:nvPr>
            <p:ph sz="half" idx="2"/>
          </p:nvPr>
        </p:nvPicPr>
        <p:blipFill>
          <a:blip r:embed="rId3"/>
          <a:stretch>
            <a:fillRect/>
          </a:stretch>
        </p:blipFill>
        <p:spPr>
          <a:xfrm>
            <a:off x="1275064" y="1089751"/>
            <a:ext cx="9641872" cy="5295834"/>
          </a:xfrm>
          <a:prstGeom prst="rect">
            <a:avLst/>
          </a:prstGeom>
        </p:spPr>
      </p:pic>
    </p:spTree>
    <p:extLst>
      <p:ext uri="{BB962C8B-B14F-4D97-AF65-F5344CB8AC3E}">
        <p14:creationId xmlns:p14="http://schemas.microsoft.com/office/powerpoint/2010/main" val="32622985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975AF8-B1C6-436B-A274-2C3ADC779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4273A0-A4DF-47AA-BF1F-8758123399C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2F651C-E5DA-470F-A6A6-D70E9A5EBF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9518</TotalTime>
  <Words>2082</Words>
  <Application>Microsoft Office PowerPoint</Application>
  <PresentationFormat>Widescreen</PresentationFormat>
  <Paragraphs>154</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Wingdings</vt:lpstr>
      <vt:lpstr>Wingdings 3</vt:lpstr>
      <vt:lpstr>Ion</vt:lpstr>
      <vt:lpstr>Lyme Disease: Case Trends, Climate, and Risk Across the U.S.</vt:lpstr>
      <vt:lpstr>Motivation</vt:lpstr>
      <vt:lpstr>Questions to Explore</vt:lpstr>
      <vt:lpstr>Data Sources</vt:lpstr>
      <vt:lpstr>Lyme Disease</vt:lpstr>
      <vt:lpstr>Blacklegged Ticks</vt:lpstr>
      <vt:lpstr>Tick Life Cycle</vt:lpstr>
      <vt:lpstr>US Case Counts</vt:lpstr>
      <vt:lpstr>2008</vt:lpstr>
      <vt:lpstr> States with the Highest Counts in 2008</vt:lpstr>
      <vt:lpstr>PowerPoint Presentation</vt:lpstr>
      <vt:lpstr>PowerPoint Presentation</vt:lpstr>
      <vt:lpstr>PowerPoint Presentation</vt:lpstr>
      <vt:lpstr>PowerPoint Presentation</vt:lpstr>
      <vt:lpstr> US Cases vs Average Temperature</vt:lpstr>
      <vt:lpstr>PowerPoint Presentation</vt:lpstr>
      <vt:lpstr> Northeast Average Winter Temperature</vt:lpstr>
      <vt:lpstr>PowerPoint Presentation</vt:lpstr>
      <vt:lpstr> Ohio Average Winter Temperature</vt:lpstr>
      <vt:lpstr>PowerPoint Presentation</vt:lpstr>
      <vt:lpstr> West Virginia Average Winter Temperature</vt:lpstr>
      <vt:lpstr>PowerPoint Presentation</vt:lpstr>
      <vt:lpstr> Incidence Rates 2023</vt:lpstr>
      <vt:lpstr>PowerPoint Presentation</vt:lpstr>
      <vt:lpstr> Tennessee Cases 2023</vt:lpstr>
      <vt:lpstr>PowerPoint Presentation</vt:lpstr>
      <vt:lpstr> Davidson County Case Counts</vt:lpstr>
      <vt:lpstr>Opportunities for Further Analysis </vt:lpstr>
      <vt:lpstr>Check for ticks!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Zapata</dc:creator>
  <cp:lastModifiedBy>Daniel Zapata</cp:lastModifiedBy>
  <cp:revision>60</cp:revision>
  <dcterms:created xsi:type="dcterms:W3CDTF">2025-08-19T15:11:09Z</dcterms:created>
  <dcterms:modified xsi:type="dcterms:W3CDTF">2025-08-27T16:44:26Z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